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0" r:id="rId3"/>
    <p:sldId id="257" r:id="rId4"/>
    <p:sldId id="298" r:id="rId5"/>
    <p:sldId id="279" r:id="rId6"/>
    <p:sldId id="282" r:id="rId7"/>
    <p:sldId id="284" r:id="rId8"/>
    <p:sldId id="281" r:id="rId9"/>
    <p:sldId id="285" r:id="rId10"/>
    <p:sldId id="283" r:id="rId11"/>
    <p:sldId id="286" r:id="rId12"/>
    <p:sldId id="314" r:id="rId13"/>
    <p:sldId id="287" r:id="rId14"/>
    <p:sldId id="288" r:id="rId15"/>
    <p:sldId id="265" r:id="rId16"/>
    <p:sldId id="289" r:id="rId17"/>
    <p:sldId id="290" r:id="rId18"/>
    <p:sldId id="313" r:id="rId19"/>
    <p:sldId id="270" r:id="rId20"/>
    <p:sldId id="274" r:id="rId21"/>
    <p:sldId id="272" r:id="rId22"/>
    <p:sldId id="273" r:id="rId23"/>
    <p:sldId id="310" r:id="rId24"/>
    <p:sldId id="311" r:id="rId25"/>
    <p:sldId id="271" r:id="rId26"/>
    <p:sldId id="305" r:id="rId27"/>
    <p:sldId id="258" r:id="rId28"/>
    <p:sldId id="291" r:id="rId29"/>
    <p:sldId id="292" r:id="rId30"/>
    <p:sldId id="293" r:id="rId31"/>
    <p:sldId id="294" r:id="rId32"/>
    <p:sldId id="306" r:id="rId33"/>
    <p:sldId id="307" r:id="rId34"/>
    <p:sldId id="295" r:id="rId35"/>
    <p:sldId id="296" r:id="rId36"/>
    <p:sldId id="299" r:id="rId37"/>
    <p:sldId id="300" r:id="rId38"/>
    <p:sldId id="303" r:id="rId39"/>
    <p:sldId id="304" r:id="rId40"/>
    <p:sldId id="309" r:id="rId41"/>
    <p:sldId id="269" r:id="rId42"/>
    <p:sldId id="268" r:id="rId43"/>
    <p:sldId id="267" r:id="rId44"/>
    <p:sldId id="266" r:id="rId45"/>
    <p:sldId id="312" r:id="rId46"/>
    <p:sldId id="308" r:id="rId47"/>
    <p:sldId id="264" r:id="rId4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2" autoAdjust="0"/>
    <p:restoredTop sz="88965" autoAdjust="0"/>
  </p:normalViewPr>
  <p:slideViewPr>
    <p:cSldViewPr>
      <p:cViewPr>
        <p:scale>
          <a:sx n="95" d="100"/>
          <a:sy n="95" d="100"/>
        </p:scale>
        <p:origin x="-528" y="-5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Microsoft_Office_Excel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CA"/>
  <c:style val="18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0054391006692807E-2"/>
          <c:y val="0"/>
          <c:w val="0.95989121798661536"/>
          <c:h val="0.76632198466380974"/>
        </c:manualLayout>
      </c:layout>
      <c:bar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Secondaire</c:v>
                </c:pt>
              </c:strCache>
            </c:strRef>
          </c:tx>
          <c:spPr>
            <a:solidFill>
              <a:srgbClr val="FFFF00"/>
            </a:solidFill>
          </c:spP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fr-FR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Gestion de production</c:v>
                </c:pt>
                <c:pt idx="1">
                  <c:v>Conception de jeux</c:v>
                </c:pt>
                <c:pt idx="2">
                  <c:v>Production artistique</c:v>
                </c:pt>
                <c:pt idx="3">
                  <c:v>Programmation</c:v>
                </c:pt>
                <c:pt idx="4">
                  <c:v>Contrôle de qualité</c:v>
                </c:pt>
                <c:pt idx="5">
                  <c:v>Support à la production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4">
                  <c:v>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Collégial</c:v>
                </c:pt>
              </c:strCache>
            </c:strRef>
          </c:tx>
          <c:spPr>
            <a:solidFill>
              <a:srgbClr val="800000"/>
            </a:solidFill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Gestion de production</c:v>
                </c:pt>
                <c:pt idx="1">
                  <c:v>Conception de jeux</c:v>
                </c:pt>
                <c:pt idx="2">
                  <c:v>Production artistique</c:v>
                </c:pt>
                <c:pt idx="3">
                  <c:v>Programmation</c:v>
                </c:pt>
                <c:pt idx="4">
                  <c:v>Contrôle de qualité</c:v>
                </c:pt>
                <c:pt idx="5">
                  <c:v>Support à la production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11</c:v>
                </c:pt>
                <c:pt idx="1">
                  <c:v>33</c:v>
                </c:pt>
                <c:pt idx="2">
                  <c:v>47</c:v>
                </c:pt>
                <c:pt idx="3">
                  <c:v>41</c:v>
                </c:pt>
                <c:pt idx="4">
                  <c:v>63</c:v>
                </c:pt>
                <c:pt idx="5">
                  <c:v>44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Formation spécialisée</c:v>
                </c:pt>
              </c:strCache>
            </c:strRef>
          </c:tx>
          <c:spPr>
            <a:solidFill>
              <a:srgbClr val="008000"/>
            </a:solidFill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Gestion de production</c:v>
                </c:pt>
                <c:pt idx="1">
                  <c:v>Conception de jeux</c:v>
                </c:pt>
                <c:pt idx="2">
                  <c:v>Production artistique</c:v>
                </c:pt>
                <c:pt idx="3">
                  <c:v>Programmation</c:v>
                </c:pt>
                <c:pt idx="4">
                  <c:v>Contrôle de qualité</c:v>
                </c:pt>
                <c:pt idx="5">
                  <c:v>Support à la production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17</c:v>
                </c:pt>
                <c:pt idx="1">
                  <c:v>40</c:v>
                </c:pt>
                <c:pt idx="2">
                  <c:v>33</c:v>
                </c:pt>
                <c:pt idx="3">
                  <c:v>12</c:v>
                </c:pt>
                <c:pt idx="4">
                  <c:v>11</c:v>
                </c:pt>
                <c:pt idx="5">
                  <c:v>11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Universitaire</c:v>
                </c:pt>
              </c:strCache>
            </c:strRef>
          </c:tx>
          <c:spPr>
            <a:solidFill>
              <a:srgbClr val="0000FF"/>
            </a:solidFill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Gestion de production</c:v>
                </c:pt>
                <c:pt idx="1">
                  <c:v>Conception de jeux</c:v>
                </c:pt>
                <c:pt idx="2">
                  <c:v>Production artistique</c:v>
                </c:pt>
                <c:pt idx="3">
                  <c:v>Programmation</c:v>
                </c:pt>
                <c:pt idx="4">
                  <c:v>Contrôle de qualité</c:v>
                </c:pt>
                <c:pt idx="5">
                  <c:v>Support à la production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72</c:v>
                </c:pt>
                <c:pt idx="1">
                  <c:v>27</c:v>
                </c:pt>
                <c:pt idx="2">
                  <c:v>20</c:v>
                </c:pt>
                <c:pt idx="3">
                  <c:v>47</c:v>
                </c:pt>
                <c:pt idx="5">
                  <c:v>44</c:v>
                </c:pt>
              </c:numCache>
            </c:numRef>
          </c:val>
        </c:ser>
        <c:dLbls>
          <c:showVal val="1"/>
        </c:dLbls>
        <c:gapWidth val="95"/>
        <c:overlap val="100"/>
        <c:axId val="53166080"/>
        <c:axId val="52061696"/>
      </c:barChart>
      <c:catAx>
        <c:axId val="53166080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/>
          <a:lstStyle/>
          <a:p>
            <a:pPr>
              <a:defRPr sz="1200" b="1"/>
            </a:pPr>
            <a:endParaRPr lang="fr-FR"/>
          </a:p>
        </c:txPr>
        <c:crossAx val="52061696"/>
        <c:crosses val="autoZero"/>
        <c:auto val="1"/>
        <c:lblAlgn val="ctr"/>
        <c:lblOffset val="100"/>
      </c:catAx>
      <c:valAx>
        <c:axId val="52061696"/>
        <c:scaling>
          <c:orientation val="minMax"/>
        </c:scaling>
        <c:delete val="1"/>
        <c:axPos val="l"/>
        <c:numFmt formatCode="General" sourceLinked="1"/>
        <c:tickLblPos val="none"/>
        <c:crossAx val="53166080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5.8881562605107872E-2"/>
          <c:y val="0.88963388018404632"/>
          <c:w val="0.85164500059580384"/>
          <c:h val="7.2880082620616529E-2"/>
        </c:manualLayout>
      </c:layout>
    </c:legend>
    <c:plotVisOnly val="1"/>
    <c:dispBlanksAs val="gap"/>
  </c:chart>
  <c:txPr>
    <a:bodyPr/>
    <a:lstStyle/>
    <a:p>
      <a:pPr>
        <a:defRPr sz="1800"/>
      </a:pPr>
      <a:endParaRPr lang="fr-FR"/>
    </a:p>
  </c:txPr>
  <c:externalData r:id="rId2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ctangle à coins arrondi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ctangle à coins arrondi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fr-CA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6" name="Espace réservé de la date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  <p:sp>
        <p:nvSpPr>
          <p:cNvPr id="28" name="Espace réservé du pied de page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ctangle à coins arrondi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ctangle à coins arrondi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A610BDE8-1164-4C02-AF23-67889B84F585}" type="datetimeFigureOut">
              <a:rPr lang="fr-CA" smtClean="0"/>
              <a:pPr/>
              <a:t>2015-05-21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fr-CA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1516E2-E560-4DB1-AAF4-CB203D3589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11" Type="http://schemas.openxmlformats.org/officeDocument/2006/relationships/image" Target="../media/image74.jpeg"/><Relationship Id="rId5" Type="http://schemas.openxmlformats.org/officeDocument/2006/relationships/image" Target="../media/image68.jpeg"/><Relationship Id="rId10" Type="http://schemas.openxmlformats.org/officeDocument/2006/relationships/image" Target="../media/image73.jpeg"/><Relationship Id="rId4" Type="http://schemas.openxmlformats.org/officeDocument/2006/relationships/image" Target="../media/image67.png"/><Relationship Id="rId9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smtClean="0"/>
              <a:t>ANALYSE DE LA FONCTION DE TRAVAIL</a:t>
            </a:r>
            <a:endParaRPr lang="fr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 smtClean="0"/>
              <a:t>Cours 1: l’industrie </a:t>
            </a:r>
            <a:r>
              <a:rPr lang="fr-CA" dirty="0" err="1" smtClean="0"/>
              <a:t>vidéoludique</a:t>
            </a:r>
            <a:endParaRPr lang="fr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Les coûts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CA" dirty="0" smtClean="0"/>
              <a:t>Industrie subventionnée </a:t>
            </a:r>
          </a:p>
          <a:p>
            <a:pPr lvl="1"/>
            <a:r>
              <a:rPr lang="fr-CA" dirty="0" smtClean="0"/>
              <a:t>37,5% Québec</a:t>
            </a:r>
          </a:p>
          <a:p>
            <a:pPr lvl="1"/>
            <a:r>
              <a:rPr lang="fr-CA" dirty="0" smtClean="0"/>
              <a:t>17,5% Colombie Britannique</a:t>
            </a:r>
          </a:p>
          <a:p>
            <a:pPr lvl="1"/>
            <a:r>
              <a:rPr lang="fr-CA" dirty="0" smtClean="0"/>
              <a:t>40% Ontario</a:t>
            </a:r>
          </a:p>
          <a:p>
            <a:pPr lvl="0"/>
            <a:endParaRPr lang="fr-CA" dirty="0" smtClean="0"/>
          </a:p>
          <a:p>
            <a:pPr lvl="0"/>
            <a:endParaRPr lang="fr-CA" dirty="0" smtClean="0"/>
          </a:p>
          <a:p>
            <a:pPr lvl="0"/>
            <a:endParaRPr lang="fr-CA" dirty="0" smtClean="0"/>
          </a:p>
          <a:p>
            <a:endParaRPr lang="fr-CA" dirty="0" smtClean="0"/>
          </a:p>
          <a:p>
            <a:endParaRPr lang="fr-CA" dirty="0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221088"/>
            <a:ext cx="677199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Les </a:t>
            </a:r>
            <a:r>
              <a:rPr lang="fr-CA" dirty="0" smtClean="0">
                <a:solidFill>
                  <a:schemeClr val="tx1"/>
                </a:solidFill>
              </a:rPr>
              <a:t>revenues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fr-CA" dirty="0" smtClean="0"/>
              <a:t> </a:t>
            </a:r>
          </a:p>
          <a:p>
            <a:pPr lvl="0"/>
            <a:endParaRPr lang="fr-CA" dirty="0" smtClean="0"/>
          </a:p>
          <a:p>
            <a:pPr lvl="0"/>
            <a:endParaRPr lang="fr-CA" dirty="0" smtClean="0"/>
          </a:p>
          <a:p>
            <a:endParaRPr lang="fr-CA" dirty="0" smtClean="0"/>
          </a:p>
          <a:p>
            <a:endParaRPr lang="fr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548563"/>
            <a:ext cx="6573724" cy="3999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Les </a:t>
            </a:r>
            <a:r>
              <a:rPr lang="fr-CA" dirty="0" smtClean="0">
                <a:solidFill>
                  <a:schemeClr val="tx1"/>
                </a:solidFill>
              </a:rPr>
              <a:t>revenues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fr-CA" dirty="0" smtClean="0"/>
              <a:t> </a:t>
            </a:r>
          </a:p>
          <a:p>
            <a:pPr lvl="0"/>
            <a:endParaRPr lang="fr-CA" dirty="0" smtClean="0"/>
          </a:p>
          <a:p>
            <a:pPr lvl="0"/>
            <a:endParaRPr lang="fr-CA" dirty="0" smtClean="0"/>
          </a:p>
          <a:p>
            <a:endParaRPr lang="fr-CA" dirty="0" smtClean="0"/>
          </a:p>
          <a:p>
            <a:endParaRPr lang="fr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604" y="2319616"/>
            <a:ext cx="7128792" cy="41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6438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Les salaires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fr-CA" dirty="0" smtClean="0"/>
              <a:t> </a:t>
            </a:r>
          </a:p>
          <a:p>
            <a:pPr lvl="0"/>
            <a:endParaRPr lang="fr-CA" dirty="0" smtClean="0"/>
          </a:p>
          <a:p>
            <a:pPr lvl="0"/>
            <a:endParaRPr lang="fr-CA" dirty="0" smtClean="0"/>
          </a:p>
          <a:p>
            <a:endParaRPr lang="fr-CA" dirty="0" smtClean="0"/>
          </a:p>
          <a:p>
            <a:endParaRPr lang="fr-CA" dirty="0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494" y="2001245"/>
            <a:ext cx="5649908" cy="2362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486" y="4301659"/>
            <a:ext cx="6120680" cy="256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99435" y="2386555"/>
            <a:ext cx="2965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Selon </a:t>
            </a:r>
            <a:r>
              <a:rPr lang="fr-CA" dirty="0" err="1" smtClean="0"/>
              <a:t>Payscale</a:t>
            </a:r>
            <a:r>
              <a:rPr lang="fr-CA" dirty="0" smtClean="0"/>
              <a:t> (sur la base de sondage)</a:t>
            </a:r>
          </a:p>
          <a:p>
            <a:endParaRPr lang="fr-CA" dirty="0"/>
          </a:p>
          <a:p>
            <a:r>
              <a:rPr lang="fr-CA" dirty="0" err="1" smtClean="0"/>
              <a:t>Prog</a:t>
            </a:r>
            <a:r>
              <a:rPr lang="fr-CA" dirty="0" smtClean="0"/>
              <a:t>. =41,000 ˜ 70,000</a:t>
            </a:r>
          </a:p>
          <a:p>
            <a:r>
              <a:rPr lang="fr-CA" dirty="0" smtClean="0"/>
              <a:t>Artiste 3D 45,500</a:t>
            </a:r>
          </a:p>
          <a:p>
            <a:r>
              <a:rPr lang="fr-CA" dirty="0" smtClean="0"/>
              <a:t>Designer 49,000</a:t>
            </a:r>
          </a:p>
          <a:p>
            <a:endParaRPr lang="fr-CA" dirty="0"/>
          </a:p>
          <a:p>
            <a:r>
              <a:rPr lang="fr-CA" dirty="0" smtClean="0"/>
              <a:t>Montréal = 59,000</a:t>
            </a:r>
          </a:p>
          <a:p>
            <a:r>
              <a:rPr lang="fr-CA" dirty="0" smtClean="0"/>
              <a:t>vs </a:t>
            </a:r>
          </a:p>
          <a:p>
            <a:r>
              <a:rPr lang="fr-CA" dirty="0" smtClean="0"/>
              <a:t>Québec 51,000</a:t>
            </a:r>
          </a:p>
          <a:p>
            <a:endParaRPr lang="fr-CA" dirty="0" smtClean="0"/>
          </a:p>
          <a:p>
            <a:r>
              <a:rPr lang="fr-CA" dirty="0" smtClean="0"/>
              <a:t>Donc salaire d’entrée comme programmeur</a:t>
            </a:r>
          </a:p>
          <a:p>
            <a:r>
              <a:rPr lang="fr-CA" dirty="0" smtClean="0"/>
              <a:t>35,500</a:t>
            </a:r>
            <a:endParaRPr lang="fr-CA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L’INDUSTRIE À QUÉBEC</a:t>
            </a:r>
            <a:endParaRPr lang="fr-CA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348880"/>
            <a:ext cx="4608512" cy="409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L’histoire des entreprises du Québec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ctr">
              <a:spcBef>
                <a:spcPts val="900"/>
              </a:spcBef>
              <a:buNone/>
            </a:pPr>
            <a:r>
              <a:rPr lang="fr-CA" sz="3200" b="1" dirty="0" smtClean="0"/>
              <a:t>1986 </a:t>
            </a:r>
            <a:endParaRPr lang="fr-CA" b="1" dirty="0" smtClean="0"/>
          </a:p>
          <a:p>
            <a:r>
              <a:rPr lang="fr-CA" i="1" dirty="0" smtClean="0"/>
              <a:t>Softimage</a:t>
            </a:r>
            <a:r>
              <a:rPr lang="fr-CA" dirty="0" smtClean="0"/>
              <a:t> met au point la technologie d’imagerie 3D derrière le succès de films tels que </a:t>
            </a:r>
            <a:r>
              <a:rPr lang="fr-CA" i="1" dirty="0" err="1" smtClean="0"/>
              <a:t>Jurassic</a:t>
            </a:r>
            <a:r>
              <a:rPr lang="fr-CA" i="1" dirty="0" smtClean="0"/>
              <a:t> Park</a:t>
            </a:r>
            <a:r>
              <a:rPr lang="fr-CA" dirty="0" smtClean="0"/>
              <a:t>. </a:t>
            </a:r>
          </a:p>
          <a:p>
            <a:pPr algn="ctr">
              <a:spcBef>
                <a:spcPts val="900"/>
              </a:spcBef>
              <a:buNone/>
            </a:pPr>
            <a:r>
              <a:rPr lang="fr-CA" sz="3200" b="1" dirty="0" smtClean="0"/>
              <a:t>1991</a:t>
            </a:r>
            <a:r>
              <a:rPr lang="fr-CA" dirty="0" smtClean="0"/>
              <a:t> </a:t>
            </a:r>
          </a:p>
          <a:p>
            <a:r>
              <a:rPr lang="fr-CA" i="1" dirty="0" err="1" smtClean="0"/>
              <a:t>MegaToon</a:t>
            </a:r>
            <a:r>
              <a:rPr lang="fr-CA" dirty="0" smtClean="0"/>
              <a:t>, créé à Québec par Guy Boucher. Crée le premier dessin animé interactif au monde, </a:t>
            </a:r>
            <a:r>
              <a:rPr lang="fr-CA" i="1" dirty="0" err="1" smtClean="0"/>
              <a:t>Goferwinkel's</a:t>
            </a:r>
            <a:r>
              <a:rPr lang="fr-CA" i="1" dirty="0" smtClean="0"/>
              <a:t> </a:t>
            </a:r>
            <a:r>
              <a:rPr lang="fr-CA" i="1" dirty="0" err="1" smtClean="0"/>
              <a:t>Adventures</a:t>
            </a:r>
            <a:r>
              <a:rPr lang="fr-CA" dirty="0" smtClean="0"/>
              <a:t>, publié sur cédérom en 1994.</a:t>
            </a:r>
          </a:p>
          <a:p>
            <a:pPr algn="ctr">
              <a:spcBef>
                <a:spcPts val="900"/>
              </a:spcBef>
              <a:buNone/>
            </a:pPr>
            <a:r>
              <a:rPr lang="fr-CA" sz="3200" b="1" dirty="0" smtClean="0"/>
              <a:t>1994</a:t>
            </a:r>
          </a:p>
          <a:p>
            <a:r>
              <a:rPr lang="fr-CA" i="1" dirty="0" smtClean="0"/>
              <a:t>MMI</a:t>
            </a:r>
            <a:r>
              <a:rPr lang="fr-CA" dirty="0" smtClean="0"/>
              <a:t>, une entreprise de Montréal fondée par Rémi Racine. Publie en 1995 le cédérom interactif </a:t>
            </a:r>
            <a:r>
              <a:rPr lang="fr-CA" dirty="0" smtClean="0"/>
              <a:t>Canadiens </a:t>
            </a:r>
            <a:r>
              <a:rPr lang="fr-CA" dirty="0" smtClean="0"/>
              <a:t>de Montréal 1909-1995.</a:t>
            </a:r>
          </a:p>
          <a:p>
            <a:pPr algn="ctr">
              <a:spcBef>
                <a:spcPts val="900"/>
              </a:spcBef>
              <a:buNone/>
            </a:pPr>
            <a:r>
              <a:rPr lang="fr-CA" sz="3200" b="1" dirty="0" smtClean="0"/>
              <a:t>1995-1996</a:t>
            </a:r>
          </a:p>
          <a:p>
            <a:r>
              <a:rPr lang="fr-CA" i="1" dirty="0" err="1" smtClean="0"/>
              <a:t>MegaToon</a:t>
            </a:r>
            <a:r>
              <a:rPr lang="fr-CA" dirty="0" smtClean="0"/>
              <a:t> et </a:t>
            </a:r>
            <a:r>
              <a:rPr lang="fr-CA" i="1" dirty="0" smtClean="0"/>
              <a:t>MMI</a:t>
            </a:r>
            <a:r>
              <a:rPr lang="fr-CA" dirty="0" smtClean="0"/>
              <a:t> sont acquises par la société </a:t>
            </a:r>
            <a:r>
              <a:rPr lang="fr-CA" i="1" dirty="0" err="1" smtClean="0"/>
              <a:t>Malofilm</a:t>
            </a:r>
            <a:r>
              <a:rPr lang="fr-CA" dirty="0" smtClean="0"/>
              <a:t> puis sont fusionnées pour devenir </a:t>
            </a:r>
            <a:r>
              <a:rPr lang="fr-CA" i="1" dirty="0" err="1" smtClean="0"/>
              <a:t>Behaviour</a:t>
            </a:r>
            <a:r>
              <a:rPr lang="fr-CA" i="1" dirty="0" smtClean="0"/>
              <a:t> Interactive</a:t>
            </a:r>
            <a:r>
              <a:rPr lang="fr-CA" dirty="0" smtClean="0"/>
              <a:t>.</a:t>
            </a:r>
          </a:p>
          <a:p>
            <a:pPr algn="ctr">
              <a:spcBef>
                <a:spcPts val="900"/>
              </a:spcBef>
              <a:buNone/>
            </a:pPr>
            <a:r>
              <a:rPr lang="fr-CA" sz="3200" b="1" dirty="0" smtClean="0"/>
              <a:t>1997</a:t>
            </a:r>
          </a:p>
          <a:p>
            <a:r>
              <a:rPr lang="fr-CA" i="1" dirty="0" err="1" smtClean="0"/>
              <a:t>MegaToon</a:t>
            </a:r>
            <a:r>
              <a:rPr lang="fr-CA" dirty="0" smtClean="0"/>
              <a:t> développe le premier jeu vidéo console du Québec (PlayStation), </a:t>
            </a:r>
            <a:r>
              <a:rPr lang="fr-CA" i="1" dirty="0" smtClean="0"/>
              <a:t>Jersey </a:t>
            </a:r>
            <a:r>
              <a:rPr lang="fr-CA" i="1" dirty="0" err="1" smtClean="0"/>
              <a:t>Devil</a:t>
            </a:r>
            <a:r>
              <a:rPr lang="fr-CA" dirty="0" smtClean="0"/>
              <a:t>. </a:t>
            </a:r>
          </a:p>
          <a:p>
            <a:r>
              <a:rPr lang="fr-CA" dirty="0" smtClean="0"/>
              <a:t>La </a:t>
            </a:r>
            <a:r>
              <a:rPr lang="fr-CA" i="1" dirty="0" smtClean="0"/>
              <a:t>Cité du Multimédia </a:t>
            </a:r>
            <a:r>
              <a:rPr lang="fr-CA" dirty="0" smtClean="0"/>
              <a:t>s’implante à Montréal, attirant des entreprises internationales, tout d’abord </a:t>
            </a:r>
            <a:r>
              <a:rPr lang="fr-CA" i="1" dirty="0" err="1" smtClean="0"/>
              <a:t>Ubisoft</a:t>
            </a:r>
            <a:r>
              <a:rPr lang="fr-CA" dirty="0" smtClean="0"/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L’histoire des entreprises du Québec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1998</a:t>
            </a:r>
          </a:p>
          <a:p>
            <a:r>
              <a:rPr lang="fr-CA" dirty="0" smtClean="0"/>
              <a:t>Guy Boucher quitte </a:t>
            </a:r>
            <a:r>
              <a:rPr lang="fr-CA" i="1" dirty="0" err="1" smtClean="0"/>
              <a:t>MegaToon</a:t>
            </a:r>
            <a:r>
              <a:rPr lang="fr-CA" dirty="0" smtClean="0"/>
              <a:t> et fonde </a:t>
            </a:r>
            <a:r>
              <a:rPr lang="fr-CA" i="1" dirty="0" err="1" smtClean="0"/>
              <a:t>Sarbakan</a:t>
            </a:r>
            <a:r>
              <a:rPr lang="fr-CA" dirty="0" smtClean="0"/>
              <a:t>, spécialisée dans le contenu Internet</a:t>
            </a:r>
          </a:p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1999</a:t>
            </a:r>
          </a:p>
          <a:p>
            <a:r>
              <a:rPr lang="fr-CA" dirty="0" smtClean="0"/>
              <a:t>Rémi Racine et des investisseurs privés rachètent </a:t>
            </a:r>
            <a:r>
              <a:rPr lang="fr-CA" i="1" dirty="0" err="1" smtClean="0"/>
              <a:t>Behaviour</a:t>
            </a:r>
            <a:r>
              <a:rPr lang="fr-CA" dirty="0" smtClean="0"/>
              <a:t> puis transfère ses activités à Montréal en renommant la compagnie </a:t>
            </a:r>
            <a:r>
              <a:rPr lang="fr-CA" i="1" dirty="0" err="1" smtClean="0"/>
              <a:t>Artificial</a:t>
            </a:r>
            <a:r>
              <a:rPr lang="fr-CA" i="1" dirty="0" smtClean="0"/>
              <a:t> </a:t>
            </a:r>
            <a:r>
              <a:rPr lang="fr-CA" i="1" dirty="0" err="1" smtClean="0"/>
              <a:t>Mind</a:t>
            </a:r>
            <a:r>
              <a:rPr lang="fr-CA" i="1" dirty="0" smtClean="0"/>
              <a:t> &amp; </a:t>
            </a:r>
            <a:r>
              <a:rPr lang="fr-CA" i="1" dirty="0" err="1" smtClean="0"/>
              <a:t>Movement</a:t>
            </a:r>
            <a:r>
              <a:rPr lang="fr-CA" dirty="0" smtClean="0"/>
              <a:t>. </a:t>
            </a:r>
          </a:p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2000</a:t>
            </a:r>
          </a:p>
          <a:p>
            <a:r>
              <a:rPr lang="fr-CA" dirty="0" smtClean="0"/>
              <a:t>Dominique Brown quitte </a:t>
            </a:r>
            <a:r>
              <a:rPr lang="fr-CA" i="1" dirty="0" smtClean="0"/>
              <a:t>A2M</a:t>
            </a:r>
            <a:r>
              <a:rPr lang="fr-CA" dirty="0" smtClean="0"/>
              <a:t> pour fonder </a:t>
            </a:r>
            <a:r>
              <a:rPr lang="fr-CA" i="1" dirty="0" err="1" smtClean="0"/>
              <a:t>Beenox</a:t>
            </a:r>
            <a:r>
              <a:rPr lang="fr-CA" dirty="0" smtClean="0"/>
              <a:t> à Québec. </a:t>
            </a:r>
          </a:p>
          <a:p>
            <a:r>
              <a:rPr lang="fr-CA" i="1" dirty="0" err="1" smtClean="0"/>
              <a:t>Gameloft</a:t>
            </a:r>
            <a:r>
              <a:rPr lang="fr-CA" dirty="0" smtClean="0"/>
              <a:t> s’implante à </a:t>
            </a:r>
            <a:r>
              <a:rPr lang="fr-CA" dirty="0" smtClean="0"/>
              <a:t>Montréal</a:t>
            </a:r>
            <a:endParaRPr lang="fr-CA" dirty="0" smtClean="0"/>
          </a:p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2002</a:t>
            </a:r>
          </a:p>
          <a:p>
            <a:r>
              <a:rPr lang="fr-CA" i="1" dirty="0" err="1" smtClean="0"/>
              <a:t>Ubisoft</a:t>
            </a:r>
            <a:r>
              <a:rPr lang="fr-CA" dirty="0" smtClean="0"/>
              <a:t> publie </a:t>
            </a:r>
            <a:r>
              <a:rPr lang="fr-CA" i="1" dirty="0" err="1" smtClean="0"/>
              <a:t>Splinter</a:t>
            </a:r>
            <a:r>
              <a:rPr lang="fr-CA" i="1" dirty="0" smtClean="0"/>
              <a:t> </a:t>
            </a:r>
            <a:r>
              <a:rPr lang="fr-CA" i="1" dirty="0" err="1" smtClean="0"/>
              <a:t>Cell</a:t>
            </a:r>
            <a:r>
              <a:rPr lang="fr-CA" dirty="0" smtClean="0"/>
              <a:t>, premier AAA créé au Québec. </a:t>
            </a:r>
            <a:r>
              <a:rPr lang="fr-CA" i="1" dirty="0" err="1" smtClean="0"/>
              <a:t>Ubisoft</a:t>
            </a:r>
            <a:r>
              <a:rPr lang="fr-CA" dirty="0" smtClean="0"/>
              <a:t> se lance ensuite dans la série </a:t>
            </a:r>
            <a:r>
              <a:rPr lang="fr-CA" i="1" dirty="0" smtClean="0"/>
              <a:t>Prince of </a:t>
            </a:r>
            <a:r>
              <a:rPr lang="fr-CA" i="1" dirty="0" err="1" smtClean="0"/>
              <a:t>Persia</a:t>
            </a:r>
            <a:r>
              <a:rPr lang="fr-CA" i="1" dirty="0" smtClean="0"/>
              <a:t>.</a:t>
            </a:r>
          </a:p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2003</a:t>
            </a:r>
          </a:p>
          <a:p>
            <a:r>
              <a:rPr lang="fr-CA" dirty="0" smtClean="0"/>
              <a:t>Hugo Morin quitte également </a:t>
            </a:r>
            <a:r>
              <a:rPr lang="fr-CA" i="1" dirty="0" smtClean="0"/>
              <a:t>A2M</a:t>
            </a:r>
            <a:r>
              <a:rPr lang="fr-CA" dirty="0" smtClean="0"/>
              <a:t> et fonde </a:t>
            </a:r>
            <a:r>
              <a:rPr lang="fr-CA" i="1" dirty="0" err="1" smtClean="0"/>
              <a:t>Humagade</a:t>
            </a:r>
            <a:r>
              <a:rPr lang="fr-CA" dirty="0" smtClean="0"/>
              <a:t> à Québec.</a:t>
            </a:r>
          </a:p>
          <a:p>
            <a:r>
              <a:rPr lang="fr-CA" dirty="0" smtClean="0"/>
              <a:t>Steve Couture, Philippe Bégin et Christian Daigle quittent </a:t>
            </a:r>
            <a:r>
              <a:rPr lang="fr-CA" i="1" dirty="0" err="1" smtClean="0"/>
              <a:t>Sarbakan</a:t>
            </a:r>
            <a:r>
              <a:rPr lang="fr-CA" dirty="0" smtClean="0"/>
              <a:t> et crée </a:t>
            </a:r>
            <a:r>
              <a:rPr lang="fr-CA" i="1" dirty="0" smtClean="0"/>
              <a:t>Frima Studio.</a:t>
            </a:r>
          </a:p>
          <a:p>
            <a:r>
              <a:rPr lang="fr-CA" i="1" dirty="0" err="1" smtClean="0"/>
              <a:t>Electronic</a:t>
            </a:r>
            <a:r>
              <a:rPr lang="fr-CA" i="1" dirty="0" smtClean="0"/>
              <a:t> Arts </a:t>
            </a:r>
            <a:r>
              <a:rPr lang="fr-CA" dirty="0" smtClean="0"/>
              <a:t>s’implante à Montréal</a:t>
            </a:r>
          </a:p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2005</a:t>
            </a:r>
          </a:p>
          <a:p>
            <a:r>
              <a:rPr lang="fr-CA" i="1" dirty="0" smtClean="0"/>
              <a:t>Activision</a:t>
            </a:r>
            <a:r>
              <a:rPr lang="fr-CA" dirty="0" smtClean="0"/>
              <a:t> achète </a:t>
            </a:r>
            <a:r>
              <a:rPr lang="fr-CA" i="1" dirty="0" err="1" smtClean="0"/>
              <a:t>Beenox</a:t>
            </a:r>
            <a:endParaRPr lang="fr-CA" i="1" dirty="0" smtClean="0"/>
          </a:p>
          <a:p>
            <a:r>
              <a:rPr lang="fr-CA" i="1" dirty="0" err="1" smtClean="0"/>
              <a:t>Microïds</a:t>
            </a:r>
            <a:r>
              <a:rPr lang="fr-CA" dirty="0" smtClean="0"/>
              <a:t> Montréal est acquise par </a:t>
            </a:r>
            <a:r>
              <a:rPr lang="fr-CA" i="1" dirty="0" err="1" smtClean="0"/>
              <a:t>Ubisoft</a:t>
            </a:r>
            <a:endParaRPr lang="fr-CA" i="1" dirty="0" smtClean="0"/>
          </a:p>
          <a:p>
            <a:r>
              <a:rPr lang="fr-CA" i="1" dirty="0" smtClean="0"/>
              <a:t>Ubisoft</a:t>
            </a:r>
            <a:r>
              <a:rPr lang="fr-CA" dirty="0" smtClean="0"/>
              <a:t> implante un studio satellite à Québec</a:t>
            </a:r>
          </a:p>
          <a:p>
            <a:r>
              <a:rPr lang="fr-CA" i="1" dirty="0" err="1" smtClean="0"/>
              <a:t>Hibernum</a:t>
            </a:r>
            <a:r>
              <a:rPr lang="fr-CA" i="1" dirty="0" smtClean="0"/>
              <a:t> </a:t>
            </a:r>
            <a:r>
              <a:rPr lang="fr-CA" dirty="0" smtClean="0"/>
              <a:t>est fondé à Montréal</a:t>
            </a:r>
            <a:endParaRPr lang="fr-CA" i="1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L’histoire des entreprises du Québec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2007</a:t>
            </a:r>
          </a:p>
          <a:p>
            <a:r>
              <a:rPr lang="fr-CA" i="1" dirty="0" smtClean="0"/>
              <a:t>Square </a:t>
            </a:r>
            <a:r>
              <a:rPr lang="fr-CA" i="1" dirty="0" err="1" smtClean="0"/>
              <a:t>Enix</a:t>
            </a:r>
            <a:r>
              <a:rPr lang="fr-CA" i="1" dirty="0" smtClean="0"/>
              <a:t> </a:t>
            </a:r>
            <a:r>
              <a:rPr lang="fr-CA" dirty="0" smtClean="0"/>
              <a:t>crée un studio </a:t>
            </a:r>
            <a:r>
              <a:rPr lang="fr-CA" i="1" dirty="0" err="1" smtClean="0"/>
              <a:t>Eidos</a:t>
            </a:r>
            <a:r>
              <a:rPr lang="fr-CA" dirty="0" smtClean="0"/>
              <a:t> à Montréal (ainsi qu’un studio </a:t>
            </a:r>
            <a:r>
              <a:rPr lang="fr-CA" i="1" dirty="0" smtClean="0"/>
              <a:t>Square </a:t>
            </a:r>
            <a:r>
              <a:rPr lang="fr-CA" i="1" dirty="0" err="1" smtClean="0"/>
              <a:t>Enix</a:t>
            </a:r>
            <a:r>
              <a:rPr lang="fr-CA" i="1" dirty="0" smtClean="0"/>
              <a:t> </a:t>
            </a:r>
            <a:r>
              <a:rPr lang="fr-CA" dirty="0" smtClean="0"/>
              <a:t>quelques années plus tard).</a:t>
            </a:r>
          </a:p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2008</a:t>
            </a:r>
          </a:p>
          <a:p>
            <a:r>
              <a:rPr lang="fr-CA" i="1" dirty="0" smtClean="0"/>
              <a:t>Frima Studio </a:t>
            </a:r>
            <a:r>
              <a:rPr lang="fr-CA" dirty="0" smtClean="0"/>
              <a:t>acquiert </a:t>
            </a:r>
            <a:r>
              <a:rPr lang="fr-CA" i="1" dirty="0" err="1" smtClean="0"/>
              <a:t>Humagade</a:t>
            </a:r>
            <a:r>
              <a:rPr lang="fr-CA" dirty="0" smtClean="0"/>
              <a:t> qui cesse alors d’exister comme entité.</a:t>
            </a:r>
          </a:p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2009</a:t>
            </a:r>
          </a:p>
          <a:p>
            <a:r>
              <a:rPr lang="fr-CA" i="1" dirty="0" smtClean="0"/>
              <a:t>Long </a:t>
            </a:r>
            <a:r>
              <a:rPr lang="fr-CA" i="1" dirty="0" err="1" smtClean="0"/>
              <a:t>Tail</a:t>
            </a:r>
            <a:r>
              <a:rPr lang="fr-CA" dirty="0" smtClean="0"/>
              <a:t> s’implante à Québec.</a:t>
            </a:r>
          </a:p>
          <a:p>
            <a:r>
              <a:rPr lang="fr-CA" i="1" dirty="0" smtClean="0"/>
              <a:t>A2M</a:t>
            </a:r>
            <a:r>
              <a:rPr lang="fr-CA" dirty="0" smtClean="0"/>
              <a:t> redevient </a:t>
            </a:r>
            <a:r>
              <a:rPr lang="fr-CA" i="1" dirty="0" err="1" smtClean="0"/>
              <a:t>Behaviour</a:t>
            </a:r>
            <a:r>
              <a:rPr lang="fr-CA" i="1" dirty="0" smtClean="0"/>
              <a:t> Interactive.</a:t>
            </a:r>
          </a:p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2010</a:t>
            </a:r>
          </a:p>
          <a:p>
            <a:r>
              <a:rPr lang="fr-CA" i="1" dirty="0" smtClean="0"/>
              <a:t>Frima Studio </a:t>
            </a:r>
            <a:r>
              <a:rPr lang="fr-CA" dirty="0" smtClean="0"/>
              <a:t>acquiert l’entreprise de concept art </a:t>
            </a:r>
            <a:r>
              <a:rPr lang="fr-CA" i="1" dirty="0" smtClean="0"/>
              <a:t>Volta</a:t>
            </a:r>
            <a:r>
              <a:rPr lang="fr-CA" dirty="0" smtClean="0"/>
              <a:t> qui devient l’une de ses divisions.</a:t>
            </a:r>
          </a:p>
          <a:p>
            <a:r>
              <a:rPr lang="fr-CA" i="1" dirty="0" smtClean="0"/>
              <a:t>THQ</a:t>
            </a:r>
            <a:r>
              <a:rPr lang="fr-CA" dirty="0" smtClean="0"/>
              <a:t> fonde un studio à Montréal.</a:t>
            </a:r>
          </a:p>
          <a:p>
            <a:r>
              <a:rPr lang="fr-CA" i="1" dirty="0" smtClean="0"/>
              <a:t>Warner </a:t>
            </a:r>
            <a:r>
              <a:rPr lang="fr-CA" i="1" dirty="0" err="1" smtClean="0"/>
              <a:t>Bros</a:t>
            </a:r>
            <a:r>
              <a:rPr lang="fr-CA" dirty="0" smtClean="0"/>
              <a:t>. crée un studio de jeu à Montréal.</a:t>
            </a:r>
          </a:p>
          <a:p>
            <a:r>
              <a:rPr lang="fr-CA" i="1" dirty="0" err="1" smtClean="0"/>
              <a:t>Ubisoft</a:t>
            </a:r>
            <a:r>
              <a:rPr lang="fr-CA" dirty="0" smtClean="0"/>
              <a:t> absorbe le studio </a:t>
            </a:r>
            <a:r>
              <a:rPr lang="fr-CA" i="1" dirty="0" smtClean="0"/>
              <a:t>Long </a:t>
            </a:r>
            <a:r>
              <a:rPr lang="fr-CA" i="1" dirty="0" err="1" smtClean="0"/>
              <a:t>Tail</a:t>
            </a:r>
            <a:r>
              <a:rPr lang="fr-CA" i="1" dirty="0" smtClean="0"/>
              <a:t> </a:t>
            </a:r>
            <a:r>
              <a:rPr lang="fr-CA" dirty="0" smtClean="0"/>
              <a:t>de Québec.</a:t>
            </a:r>
          </a:p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2011</a:t>
            </a:r>
          </a:p>
          <a:p>
            <a:r>
              <a:rPr lang="fr-CA" i="1" dirty="0" smtClean="0"/>
              <a:t>Frima Studio </a:t>
            </a:r>
            <a:r>
              <a:rPr lang="fr-CA" dirty="0" smtClean="0"/>
              <a:t>acquiert  la division effets spéciaux de l'entreprise </a:t>
            </a:r>
            <a:r>
              <a:rPr lang="fr-CA" i="1" dirty="0" smtClean="0"/>
              <a:t>SVC. QUÉBEC </a:t>
            </a:r>
            <a:r>
              <a:rPr lang="fr-CA" dirty="0" smtClean="0"/>
              <a:t>qui devient la division. </a:t>
            </a:r>
            <a:r>
              <a:rPr lang="fr-CA" i="1" dirty="0" err="1" smtClean="0"/>
              <a:t>FrimaFX</a:t>
            </a:r>
            <a:r>
              <a:rPr lang="fr-CA" dirty="0" smtClean="0"/>
              <a:t>,  créateur du film </a:t>
            </a:r>
            <a:r>
              <a:rPr lang="fr-CA" i="1" dirty="0" smtClean="0"/>
              <a:t>Le coq de St-Victor</a:t>
            </a:r>
            <a:r>
              <a:rPr lang="fr-CA" dirty="0" smtClean="0"/>
              <a:t>. </a:t>
            </a:r>
          </a:p>
          <a:p>
            <a:r>
              <a:rPr lang="fr-CA" i="1" dirty="0" err="1" smtClean="0"/>
              <a:t>Tink</a:t>
            </a:r>
            <a:r>
              <a:rPr lang="fr-CA" i="1" dirty="0" smtClean="0"/>
              <a:t> interactive </a:t>
            </a:r>
            <a:r>
              <a:rPr lang="fr-CA" dirty="0" smtClean="0"/>
              <a:t>acquiert </a:t>
            </a:r>
            <a:r>
              <a:rPr lang="fr-CA" i="1" dirty="0" smtClean="0"/>
              <a:t>BMG</a:t>
            </a:r>
            <a:r>
              <a:rPr lang="fr-CA" dirty="0" smtClean="0"/>
              <a:t> qui devient </a:t>
            </a:r>
            <a:r>
              <a:rPr lang="fr-CA" i="1" dirty="0" err="1" smtClean="0"/>
              <a:t>Bkom</a:t>
            </a:r>
            <a:r>
              <a:rPr lang="fr-CA" i="1" dirty="0" smtClean="0"/>
              <a:t>.</a:t>
            </a:r>
          </a:p>
          <a:p>
            <a:pPr algn="ctr">
              <a:spcBef>
                <a:spcPts val="900"/>
              </a:spcBef>
              <a:buNone/>
            </a:pPr>
            <a:r>
              <a:rPr lang="fr-CA" b="1" dirty="0" smtClean="0"/>
              <a:t>2013</a:t>
            </a:r>
          </a:p>
          <a:p>
            <a:r>
              <a:rPr lang="fr-CA" i="1" dirty="0" err="1" smtClean="0"/>
              <a:t>Adrenaline</a:t>
            </a:r>
            <a:r>
              <a:rPr lang="fr-CA" dirty="0" smtClean="0"/>
              <a:t>, une entreprise de Montréal spécialisée dans les arcades, acquiert </a:t>
            </a:r>
            <a:r>
              <a:rPr lang="fr-CA" i="1" dirty="0" err="1" smtClean="0"/>
              <a:t>Sarbakan</a:t>
            </a:r>
            <a:r>
              <a:rPr lang="fr-CA" dirty="0" smtClean="0"/>
              <a:t>.</a:t>
            </a:r>
            <a:endParaRPr lang="fr-CA" i="1" dirty="0" smtClean="0"/>
          </a:p>
          <a:p>
            <a:r>
              <a:rPr lang="fr-CA" i="1" dirty="0" err="1" smtClean="0"/>
              <a:t>Ubisoft</a:t>
            </a:r>
            <a:r>
              <a:rPr lang="fr-CA" dirty="0" smtClean="0"/>
              <a:t> acquiert le studio de </a:t>
            </a:r>
            <a:r>
              <a:rPr lang="fr-CA" i="1" dirty="0" smtClean="0"/>
              <a:t>THQ</a:t>
            </a:r>
            <a:r>
              <a:rPr lang="fr-CA" dirty="0" smtClean="0"/>
              <a:t> en faillite.</a:t>
            </a:r>
          </a:p>
          <a:p>
            <a:r>
              <a:rPr lang="fr-CA" i="1" dirty="0" smtClean="0"/>
              <a:t>EA</a:t>
            </a:r>
            <a:r>
              <a:rPr lang="fr-CA" dirty="0" smtClean="0"/>
              <a:t> ferme son studio mobile à </a:t>
            </a:r>
            <a:r>
              <a:rPr lang="fr-CA" i="1" dirty="0" smtClean="0"/>
              <a:t>Montréal.</a:t>
            </a:r>
          </a:p>
          <a:p>
            <a:pPr marL="109728" indent="0">
              <a:buNone/>
            </a:pPr>
            <a:endParaRPr lang="fr-CA" i="1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L’histoire des entreprises du Québec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900"/>
              </a:spcBef>
              <a:buNone/>
            </a:pPr>
            <a:r>
              <a:rPr lang="fr-CA" sz="1400" b="1" dirty="0" smtClean="0"/>
              <a:t>2014</a:t>
            </a:r>
            <a:endParaRPr lang="fr-CA" sz="1400" b="1" dirty="0"/>
          </a:p>
          <a:p>
            <a:r>
              <a:rPr lang="fr-CA" sz="1400" i="1" dirty="0" smtClean="0"/>
              <a:t>Ubisoft Québec </a:t>
            </a:r>
            <a:r>
              <a:rPr lang="fr-CA" sz="1400" dirty="0" smtClean="0"/>
              <a:t>dirige </a:t>
            </a:r>
            <a:r>
              <a:rPr lang="fr-CA" sz="1400" dirty="0" smtClean="0"/>
              <a:t>son </a:t>
            </a:r>
            <a:r>
              <a:rPr lang="fr-CA" sz="1400" dirty="0" smtClean="0"/>
              <a:t>premier projet AAA complet et annonce l’embauche à moyen terme de 300 nouveaux employés.</a:t>
            </a:r>
            <a:endParaRPr lang="fr-CA" sz="1400" i="1" dirty="0"/>
          </a:p>
          <a:p>
            <a:pPr algn="ctr">
              <a:spcBef>
                <a:spcPts val="900"/>
              </a:spcBef>
              <a:buNone/>
            </a:pPr>
            <a:r>
              <a:rPr lang="fr-CA" sz="1400" b="1" dirty="0" smtClean="0"/>
              <a:t>2015</a:t>
            </a:r>
            <a:endParaRPr lang="fr-CA" sz="1400" b="1" dirty="0"/>
          </a:p>
          <a:p>
            <a:r>
              <a:rPr lang="fr-CA" sz="1400" i="1" dirty="0" smtClean="0"/>
              <a:t>Frima </a:t>
            </a:r>
            <a:r>
              <a:rPr lang="fr-CA" sz="1400" dirty="0" smtClean="0"/>
              <a:t>devient partenaire de </a:t>
            </a:r>
            <a:r>
              <a:rPr lang="fr-CA" sz="1400" i="1" dirty="0" smtClean="0"/>
              <a:t>Media Participation.</a:t>
            </a:r>
          </a:p>
          <a:p>
            <a:r>
              <a:rPr lang="fr-CA" sz="1400" i="1" dirty="0" err="1" smtClean="0"/>
              <a:t>Larian</a:t>
            </a:r>
            <a:r>
              <a:rPr lang="fr-CA" sz="1400" i="1" dirty="0" smtClean="0"/>
              <a:t> </a:t>
            </a:r>
            <a:r>
              <a:rPr lang="fr-CA" sz="1400" dirty="0" smtClean="0"/>
              <a:t>fonde un studio satellite à Québec.</a:t>
            </a:r>
            <a:endParaRPr lang="fr-CA" sz="1400" i="1" dirty="0"/>
          </a:p>
          <a:p>
            <a:endParaRPr lang="fr-CA" sz="1400" i="1" dirty="0" smtClean="0"/>
          </a:p>
        </p:txBody>
      </p:sp>
    </p:spTree>
    <p:extLst>
      <p:ext uri="{BB962C8B-B14F-4D97-AF65-F5344CB8AC3E}">
        <p14:creationId xmlns:p14="http://schemas.microsoft.com/office/powerpoint/2010/main" xmlns="" val="1131514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2780928"/>
            <a:ext cx="8229600" cy="2016224"/>
          </a:xfrm>
        </p:spPr>
        <p:txBody>
          <a:bodyPr>
            <a:normAutofit fontScale="92500" lnSpcReduction="10000"/>
          </a:bodyPr>
          <a:lstStyle/>
          <a:p>
            <a:r>
              <a:rPr lang="fr-CA" dirty="0" smtClean="0"/>
              <a:t>Fondation: 1998 (racheté par </a:t>
            </a:r>
            <a:r>
              <a:rPr lang="fr-CA" dirty="0" err="1" smtClean="0"/>
              <a:t>Adrenaline</a:t>
            </a:r>
            <a:r>
              <a:rPr lang="fr-CA" dirty="0" smtClean="0"/>
              <a:t> Interactive en 2013)</a:t>
            </a:r>
          </a:p>
          <a:p>
            <a:r>
              <a:rPr lang="fr-CA" dirty="0" smtClean="0"/>
              <a:t>Fondateur: Guy Boucher</a:t>
            </a:r>
          </a:p>
          <a:p>
            <a:r>
              <a:rPr lang="fr-CA" dirty="0" smtClean="0"/>
              <a:t>Nombre d’employés: 40</a:t>
            </a:r>
          </a:p>
          <a:p>
            <a:r>
              <a:rPr lang="fr-CA" dirty="0" smtClean="0"/>
              <a:t>Spécialités: jeu web et </a:t>
            </a:r>
            <a:r>
              <a:rPr lang="fr-CA" dirty="0" err="1" smtClean="0"/>
              <a:t>casual</a:t>
            </a:r>
            <a:r>
              <a:rPr lang="fr-CA" dirty="0" smtClean="0"/>
              <a:t> (plus de 800 jeux)</a:t>
            </a:r>
          </a:p>
          <a:p>
            <a:endParaRPr lang="fr-CA" dirty="0"/>
          </a:p>
        </p:txBody>
      </p:sp>
      <p:pic>
        <p:nvPicPr>
          <p:cNvPr id="5" name="Picture 5" descr="White_BG_Logo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427" t="16071" r="21500" b="22887"/>
          <a:stretch/>
        </p:blipFill>
        <p:spPr>
          <a:xfrm>
            <a:off x="611560" y="836712"/>
            <a:ext cx="2890172" cy="1797888"/>
          </a:xfrm>
          <a:prstGeom prst="rect">
            <a:avLst/>
          </a:prstGeom>
        </p:spPr>
      </p:pic>
      <p:pic>
        <p:nvPicPr>
          <p:cNvPr id="11266" name="Picture 2" descr="http://proxy.oyungemisi.com/m.-snoozleberg-5-31823-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4869160"/>
            <a:ext cx="2387883" cy="1830710"/>
          </a:xfrm>
          <a:prstGeom prst="rect">
            <a:avLst/>
          </a:prstGeom>
          <a:noFill/>
        </p:spPr>
      </p:pic>
      <p:pic>
        <p:nvPicPr>
          <p:cNvPr id="11268" name="Picture 4" descr="http://www.gamasutra.com/db_area/images/news2001/27396/lazy_raider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4797152"/>
            <a:ext cx="1905000" cy="1905000"/>
          </a:xfrm>
          <a:prstGeom prst="rect">
            <a:avLst/>
          </a:prstGeom>
          <a:noFill/>
        </p:spPr>
      </p:pic>
      <p:pic>
        <p:nvPicPr>
          <p:cNvPr id="11270" name="Picture 6" descr="http://ecx.images-amazon.com/images/I/51qA%2Bwr8KML._SY300_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4869160"/>
            <a:ext cx="1800200" cy="180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APERÇU</a:t>
            </a:r>
            <a:endParaRPr lang="fr-CA" dirty="0"/>
          </a:p>
        </p:txBody>
      </p:sp>
      <p:pic>
        <p:nvPicPr>
          <p:cNvPr id="1026" name="Picture 2" descr="http://c.123g.us/images/businessmodel_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08920"/>
            <a:ext cx="9149867" cy="25138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beeno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584" y="836712"/>
            <a:ext cx="3204916" cy="1532595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67544" y="2636912"/>
            <a:ext cx="8229600" cy="3411824"/>
          </a:xfrm>
        </p:spPr>
        <p:txBody>
          <a:bodyPr>
            <a:normAutofit/>
          </a:bodyPr>
          <a:lstStyle/>
          <a:p>
            <a:r>
              <a:rPr lang="fr-CA" dirty="0" smtClean="0"/>
              <a:t>Fondation: 2000 (racheté par Activision en 2005)</a:t>
            </a:r>
          </a:p>
          <a:p>
            <a:r>
              <a:rPr lang="fr-CA" dirty="0" smtClean="0"/>
              <a:t>Fondateur: Dominique Brown</a:t>
            </a:r>
          </a:p>
          <a:p>
            <a:r>
              <a:rPr lang="fr-CA" dirty="0" smtClean="0"/>
              <a:t>Nombre d’employés: 350 (incluant le QAQ)</a:t>
            </a:r>
          </a:p>
          <a:p>
            <a:r>
              <a:rPr lang="fr-CA" dirty="0" smtClean="0"/>
              <a:t>Spécialités: jeux consoles de franchises</a:t>
            </a:r>
          </a:p>
        </p:txBody>
      </p:sp>
      <p:pic>
        <p:nvPicPr>
          <p:cNvPr id="7174" name="Picture 6" descr="Bee Movie™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1907" y="5085184"/>
            <a:ext cx="1133475" cy="1619251"/>
          </a:xfrm>
          <a:prstGeom prst="rect">
            <a:avLst/>
          </a:prstGeom>
          <a:noFill/>
        </p:spPr>
      </p:pic>
      <p:pic>
        <p:nvPicPr>
          <p:cNvPr id="7176" name="Picture 8" descr="The Amazing Spider-Man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1467" y="5085184"/>
            <a:ext cx="1133475" cy="1619251"/>
          </a:xfrm>
          <a:prstGeom prst="rect">
            <a:avLst/>
          </a:prstGeom>
          <a:noFill/>
        </p:spPr>
      </p:pic>
      <p:pic>
        <p:nvPicPr>
          <p:cNvPr id="7178" name="Picture 10" descr="Guitar Hero®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77691" y="5085184"/>
            <a:ext cx="1133475" cy="1619251"/>
          </a:xfrm>
          <a:prstGeom prst="rect">
            <a:avLst/>
          </a:prstGeom>
          <a:noFill/>
        </p:spPr>
      </p:pic>
      <p:pic>
        <p:nvPicPr>
          <p:cNvPr id="2050" name="Picture 2" descr="http://img1.wikia.nocookie.net/__cb20140821075339/skylanders/images/6/64/Trap_Team_Cov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9753" y="5085184"/>
            <a:ext cx="1280179" cy="15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CA" dirty="0" smtClean="0"/>
          </a:p>
          <a:p>
            <a:pPr>
              <a:buNone/>
            </a:pPr>
            <a:endParaRPr lang="fr-CA" dirty="0" smtClean="0"/>
          </a:p>
          <a:p>
            <a:pPr>
              <a:buNone/>
            </a:pPr>
            <a:endParaRPr lang="fr-CA" dirty="0" smtClean="0"/>
          </a:p>
          <a:p>
            <a:r>
              <a:rPr lang="fr-CA" dirty="0" smtClean="0"/>
              <a:t>Fondation: 2003</a:t>
            </a:r>
          </a:p>
          <a:p>
            <a:r>
              <a:rPr lang="fr-CA" dirty="0" smtClean="0"/>
              <a:t>Fondateurs: Steve Couture, </a:t>
            </a:r>
          </a:p>
          <a:p>
            <a:pPr>
              <a:buNone/>
            </a:pPr>
            <a:r>
              <a:rPr lang="fr-CA" dirty="0" smtClean="0"/>
              <a:t>   Philippe Bégin, Christian Daigle</a:t>
            </a:r>
          </a:p>
          <a:p>
            <a:r>
              <a:rPr lang="fr-CA" dirty="0" smtClean="0"/>
              <a:t>Nombre d’employés: 350</a:t>
            </a:r>
          </a:p>
          <a:p>
            <a:r>
              <a:rPr lang="fr-CA" dirty="0" smtClean="0"/>
              <a:t>Spécialités: Jeux mobiles, dessins </a:t>
            </a:r>
          </a:p>
          <a:p>
            <a:pPr marL="109728" indent="0">
              <a:buNone/>
            </a:pPr>
            <a:r>
              <a:rPr lang="fr-CA" dirty="0"/>
              <a:t> </a:t>
            </a:r>
            <a:r>
              <a:rPr lang="fr-CA" dirty="0" smtClean="0"/>
              <a:t>  animés</a:t>
            </a:r>
          </a:p>
        </p:txBody>
      </p:sp>
      <p:pic>
        <p:nvPicPr>
          <p:cNvPr id="6" name="Picture 4" descr="Frima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017" r="27059"/>
          <a:stretch/>
        </p:blipFill>
        <p:spPr>
          <a:xfrm>
            <a:off x="179512" y="620688"/>
            <a:ext cx="2156682" cy="2938843"/>
          </a:xfrm>
          <a:prstGeom prst="rect">
            <a:avLst/>
          </a:prstGeom>
        </p:spPr>
      </p:pic>
      <p:pic>
        <p:nvPicPr>
          <p:cNvPr id="7" name="Picture 1" descr="history-volt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5776" y="836712"/>
            <a:ext cx="2639428" cy="1538037"/>
          </a:xfrm>
          <a:prstGeom prst="rect">
            <a:avLst/>
          </a:prstGeom>
        </p:spPr>
      </p:pic>
      <p:pic>
        <p:nvPicPr>
          <p:cNvPr id="9218" name="Picture 2" descr="http://fr.images.mob.org/androidgame_img/lightbringers_saviors_of_raia/real/1_lightbringers_saviors_of_rai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0833" y="836712"/>
            <a:ext cx="2430143" cy="1368152"/>
          </a:xfrm>
          <a:prstGeom prst="rect">
            <a:avLst/>
          </a:prstGeom>
          <a:noFill/>
        </p:spPr>
      </p:pic>
      <p:pic>
        <p:nvPicPr>
          <p:cNvPr id="9220" name="Picture 4" descr="http://gamingill.wpengine.netdna-cdn.com/wp-content/uploads/2013/03/nunattack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2276871"/>
            <a:ext cx="2465652" cy="1349131"/>
          </a:xfrm>
          <a:prstGeom prst="rect">
            <a:avLst/>
          </a:prstGeom>
          <a:noFill/>
        </p:spPr>
      </p:pic>
      <p:pic>
        <p:nvPicPr>
          <p:cNvPr id="9222" name="Picture 6" descr="http://blogues.lapresse.ca/yvestherrien/files/2012/09/CosmoCampBlogue-300x20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3717031"/>
            <a:ext cx="2461456" cy="1640971"/>
          </a:xfrm>
          <a:prstGeom prst="rect">
            <a:avLst/>
          </a:prstGeom>
          <a:noFill/>
        </p:spPr>
      </p:pic>
      <p:pic>
        <p:nvPicPr>
          <p:cNvPr id="9224" name="Picture 8" descr="http://soloxboxone.com/wp-content/uploads/2014/03/Chariot-XBOX-On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0192" y="5445224"/>
            <a:ext cx="2448272" cy="12241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4" descr="Ubisof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476672"/>
            <a:ext cx="3251201" cy="2692400"/>
          </a:xfrm>
          <a:prstGeom prst="rect">
            <a:avLst/>
          </a:prstGeom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4325112"/>
          </a:xfrm>
        </p:spPr>
        <p:txBody>
          <a:bodyPr>
            <a:normAutofit/>
          </a:bodyPr>
          <a:lstStyle/>
          <a:p>
            <a:endParaRPr lang="fr-CA" dirty="0" smtClean="0"/>
          </a:p>
          <a:p>
            <a:pPr>
              <a:buNone/>
            </a:pPr>
            <a:endParaRPr lang="fr-CA" dirty="0" smtClean="0"/>
          </a:p>
          <a:p>
            <a:r>
              <a:rPr lang="fr-CA" dirty="0" smtClean="0"/>
              <a:t>Fondation: 2005</a:t>
            </a:r>
          </a:p>
          <a:p>
            <a:r>
              <a:rPr lang="fr-CA" dirty="0" smtClean="0"/>
              <a:t>Nombre d’employés: 400, expansion prévue de 300 employés d’ici 2 ans.</a:t>
            </a:r>
          </a:p>
          <a:p>
            <a:r>
              <a:rPr lang="fr-CA" dirty="0" smtClean="0"/>
              <a:t>Spécialités: Jeux consoles</a:t>
            </a:r>
          </a:p>
        </p:txBody>
      </p:sp>
      <p:pic>
        <p:nvPicPr>
          <p:cNvPr id="23554" name="Picture 2" descr="http://ecx.images-amazon.com/images/I/61bAP5uQi%2BL._SL500_AA280_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980728"/>
            <a:ext cx="2667000" cy="2667000"/>
          </a:xfrm>
          <a:prstGeom prst="rect">
            <a:avLst/>
          </a:prstGeom>
          <a:noFill/>
        </p:spPr>
      </p:pic>
      <p:sp>
        <p:nvSpPr>
          <p:cNvPr id="23556" name="AutoShape 4" descr="data:image/jpeg;base64,/9j/4AAQSkZJRgABAQAAAQABAAD/2wCEAAkGBxQTEhUUExQWFBUXGRoYGBcYFxcXFxwYGBccGBcYFxoYHCggGBslHBUVITEiJSkrLi4uGCAzODMsNygtLiwBCgoKDg0OGxAQGywkICQ0LCwsLCwsLCwsLCwsLCwsLCwsLCwsLCwsLCwsLCwsLCwsLCwsLCwsLCwsLCwsLCwsLP/AABEIAKgBLAMBIgACEQEDEQH/xAAcAAACAgMBAQAAAAAAAAAAAAAFBgMEAAIHAQj/xABBEAACAQIEBAQDBgQEBQQDAAABAgMAEQQSITEFBkFREyJhcTKBkQcUI6Gx0UJSwfAzYnLhFYKisvFDU3OSFiRj/8QAGQEAAwEBAQAAAAAAAAAAAAAAAAIDAQQF/8QAKhEAAgICAwABAwIHAQAAAAAAAAECEQMhEjFBIgQyURPwYXGhscHh8UL/2gAMAwEAAhEDEQA/ADPD3XOC66Frj5Hy7U6Rm4uK5/wuQ2sRsKa+AYssCD0p8HxXE5s3ydhcVsK8r2uhkUilx7FBYSOrHKPnVKDDhIgp66/K19K24jaWTJa4QA6fzH/atuNL5AmwC39a8/6iW6/B24VoGcpwGWeWSxsgsL9z/tTJw5DZiRa7t+Wn9Krco4XJACNTISx9un5CjvD1vGLje5+pJquP4pCZPk2UcehCMV36X23oXgk82XX4ixO38R+u1HsdF5NidVFh/qFUJIipFt2Ot9dLsdKryJqNBbBv5R7VJLEDQ/DjKoA2Aq3HJS16bfhC62qO1WmWoytOmTaIwK9tW1qy1FhR4BWwrLVSmxX4mQdLZvc7Clk6Q0Y26CawNWNGRVhD+lSUnMt+mijeva2mSxrSnJNUbVleVlAGwrKwUtc982pw+DNYNK+kaX69Wb/KPzNhWM1K9FrmzjEWGiV5WsQ6sqj4mKnUKOulcj5r+0GfEsQpMUeoCKxGndyPiP5D86BCXE8RxDHMZJSjvr2QZsqjoOgHrQZbmpN2zojBJBHGY+ae3iyM/bMxPQC2vsNK8hhA96hw0V7dqvsoQZi179Bv/wCKwYzw8vmY6W/u1BsbizI1h8Iq1ipS/wDe1VY0G1YaWMBOFZSVL2ZbIP4vMPL6X2+dfSslxJh3PluChW+xZQQP8xGU/nXAeQcIZOIYcLH4gVwzAi4Cj+I9rafO1dw5wxMhw7mC2aM5mN7aDQqGsbNY9NhTf+WTl9yJOY8SIsRhX3YmSMKNyHXN9LxjWgPN0ZfDy5rFypIA2W2tlv7anr+VEeOuqYYONWTw5Cx1Y5CCSSdTpmoJzRjLQyt2Rj/0m1aBw+OcC+9+hvRzDYuREUZjtf60v4YZrDqTajnFv8S21gB+VIxzovCXANmIprwUioBYaGuc4CYXuTtTXgOKKyhaeMqZzNWOCG4rJHCgkmwAuTUHDmGUAG9C+c4XkwzRo2QuQCf8u5t9K6HLVk1G3RFwDGI8juGBZm0HpXvHpg75V1Jso19ba0r4PlyfDoJIcQQ3RW0G2u37VX5KmlGPWKUHNdnY3uDp8X1NcH3yo7aUVZ1GBMigLsq2+gqzwye0SX/lH6V6p8jk9j+lZkAVfYfpXZps5ekWJZxYf6h+tRRZTZiBdrAdf5jVTEpfLfo1/oDUeExJLAg3UBcv0NzWOP4GUgnDhrAXqRsP2qPCYq6i+lWFmBrLYVEhNalakavK2xCEisAqQpXuWtswhY2BJ2GtLsGIvINszWPzY3t8tvlRnjs2SCRuwr58505slsFjkZXLZmKkgi2wv73qWR9I6MMdNn0ms1tGHzGtTqa4hyH9r+gh4j6ATgXB6fiAbH/MNO4rskGJWRFeJg6MAVZSCpB2II3FTTY7VFnEDSq9WZBcVWq8XohNbMrYCsAqPFziNGcgkKCbAXOg2ArbEBnM/MUOBhMsx1OiIPiduy/1Owr525o4vLi52nmNmJ0UXyoo+FVv0H5m5ohxvjUuOxDTSm+pCL/CiX0UD9T1NCsfFqLVJys6YQ4qxz+xZFSfEYiQ2SKA3PYMwJP0Q179pHK/gzieAfgT6gjYOdSB/lPxD51pyu4h4Xj2P/qGOEHqWNywHyYn5Uzcs41cbwuXAtYyxL+GT0G8Rv6EFfat8oPbOZJKE9T26Cq8km9zr+9VZiVcq1wwNiOxBsQfW9e4gsrlWBVhuDuD69qQckeUWNqhD1Gorfwu/uKAJuB44x4iOQFgFdSQrZbgHUX7V9FrKJYBYBQ6aAWYDMPTQ18xvYG/Su1fZvzKs+GEJ0khULbumysPpY08Sc16HTJnw+Vje6lTffaxv2NI3MOPP/Dzc+awjP8AqVsrfoaZ4pcvip2ckaaebzad9659zbiLZ4ujOJB7Eeb/AKgT86F0YlsV+Hx/iJ3uD9KvYye7se56jWqmHbLID27V5HJmuSdzSsoOmPjEZ00FScOxABuDRrH4VTCSw1tSYj2NEHaIM6LwXiNmq5x7H52jVdbC5HqaSeF4xlF9ySAKa+FxlmufrRKbUWhoR3ZZ8Ylbdgd+5qxydw0KHmOrsSoP+Ub/AJ/pQriMmRco3fbv6U5cMw+SONOyi/v1pcCuVj5XUaLGLe0bf6T+lTg6D2FVsePw29qtKhtXV6c3hVxgJKAG2pv7ZTUAS7Kmtlyk9OhsPWrGLa1tCd9vY1XVioXcsSo1PpuaGaui/CBl09qsRLVXDrYW9T+tTK1Hhj7LF62FQg1tmpaAmyVqy14jVKSLXOw1rBkrEf7ROJZcNOinVY3J9ytgP+oH5182HDF/VrXroXPfNqtJOhjdXkzIb2yjXuCQflSZw+ZcyHqBYj2NRyy9R14opaYT4RyFiZ8NLNHY+GAclxmIN7216Abdaj5V5lxnDm/DkcRhgXhN8pAN2sD8LEdRb1pk5WZVxAe7OAQwXKSmYaq7jxFGYbjfXXehnN/EklnmYhb5MuYDKCb2zWvpuBXMsrbo6JwSR9K8PxizRJKhujqGBHYi9ZauNfYrz0I4HwuJJCRAvE9ifKW1T5Frj39K6FhOcI5HKrh8VYfxGHKuvbMQT8q7IyXTOGcG+hkFAuesSyYGe1hdctybaNoQLa3N7aVe/wCJE/Dh5mPb8Jfn5pB+9cz+1vFzSxQTqbYUMUyH4xOCyt4gGlhlKggkb961yQkYOzm0sgQ6GrfDg7kIgzM5sBluddretzVFo72v/wCTXTeWOAjCYGbHSeWTwmEN+jOMocD3YAfM9qQ6L0VsJwN8XGmGhskGHLeJMRcPiG+MqB8WW2Ua7C/WqUODPCsbC7yZ4pLoxAt5TYG4udrg39DR3k3mCOKLD4LKxdgzXBBW3mOZmPwgkHv0pU57mxUiI2JjWI+I4VF3y2Fm3NxuL6dNK3VC7umdZl4HAXE3hp4m/iZVLW6ea164JzHCUxeIU7+K5+Ra4P0IrpWK5kfD8KhkLWmeNFS+pJy6sfQLr9K5jxSR2bNK7PIwBYsddfhB9ba/OsZkUykTUYfpW9qrz0DnkjdDVvgXH5sK5aJsoNsw0sQDoDcUO1Pc1pLGBufkK0w6dFzQJpc0als6LmG2Vhe979PbvS/zZOfEjLW0uNPU9z7Up4bGPGbxsU9j+vepsbxgygeINbWuP2oFoIhvjY9AaFpMQKl8e8JPfQ1Xz3oNO14fGllKsKXOLcMCeZduoo2+hA61HKSWCt1qCdOybAuFlVSgbYa/M7U48N4rCFys4BtpcEXPv0pL4ioWcqLm1ibAm30qxDiFP7bH6GkyTZ0Y4Khtw0Xi4qMHUDUHcWXX9aeYutcy5MlKzlh8FiCOxO1u1dNgNwDXX9N9pz5/uPcY/wCG3tRJBcChWO/w29qsxTWtVWtkk9HmPisVPv8ApVKJdnawJCf3f51fxDhipPS/6VXMYkA6qAhHqQ1K3+RkjfDg2N+5+l9KmFWY4wcw7H+gNaNDTKQsosjvW9eWr0CtFK2PxARD5spNwCLXBtuAdDbfWkjjPEFLPEGkbKjF2dmboNBe6qTqNB1Gh2BXm3FlZANFVEzF21ALMRovU+Xc6D1pM4tj44cG5SVWznw2eyO8hchXAvfXz30sQKm2rOmEajYp808binlkzQxyOQzaFbrMWUJ4zKBmCqCLXNyQDlFxSph8MUkXMCDlJNxYg5iDcd7ir2JwREhw8MbiXPZvKRYb3udgdO1MnDuDRWb7wWBVPLYgX8zOSztcAAMNf1qWVtrRbEkpC20cjG0YNzpYdaPcm8BxTOwiVBY/iTOqFUtrYu4a1hrZRck9NDTVwzhkTR2DxxQ6EyeLGJG7i5J8Ma2/mt/LoaOyYHDQ4fMAUw6eY2zLEzEqoJJ805JK6nMDbvSrE1HYTzJypEPL8AzyqpeTw1BaVho7Mf4QdVQBdAPnc0xQylAXYm3roAANSSfQXrmnMPMGJjmIi/DFgCGMiknXUlGF9zve1UIubcWJGSUjKih3bxJCACMyqFLWJN1AvpSrRrOiY7i/3mX7qjlEIJchijFeoJBBW50sDc2tcAEMD5l5I8BQ+GaRoZEeLEREllQ5S8Uygk5bSKoPuDprQLk/AeJN407DKbNfN5RcXVSepAG31rrmD4gpIUAsCDfTy5drXOh6jSqRWtiS10cM4FgQZYy4DKXUBe92AN/lXZvtMwLPw6QLewaNiANkVx26DQ/KlXjHCFixLZfLESGjtYEDew7Wa4+Qq7HjJoUIwrlx1juGb1/De/8A00wjFzgGMjyeBKAkdiGkuuZlvfJewIFyT8XyoZzBNHPOW8R/u8YVcxNzYDUIDux6fU0ci4XPiZhmwwhUkZmytH5etlva/sKh5h4DgsIc880koHwYdbBj6Mw2HrpS7G0LfEce2IP3mZcsMY8OCP8AhOXZfVRoWPXb2WZXZ2J1diSSfU7minGeKnENmYBUAska6Ii9FH9T1oLMfkO1AEzSWGp+mv8AtVOWVSdB9da9MmlqhYitNMdj0O/bSt8LhGc2VSxPQbe5NE+EcuvKVZzljvY75jpewppliSJcqAAD6/M0yQjYrPwMKt3Oo1suvuCaH4hAXvlFhsKP4ya96XZJN6ARpiGIAHRtfn/dqiR61xr7elVw9Bp3OTDlyMrajaq2Iw8gBL7jY1vwiS4vVviL3AF65/aERrwgAt2LCx+dacyuqjIQGF9P5l9b1Y4ey6m2u47dhQnjGIzy5PUC/vSS2y60FuVsNli827G/rbpf5V0HCWyi1Ksihoxl0sAKO8CYeGBe5FdeCjlyu2XsYPw29j+lbxjyg+grJFupHoa9w3wL7CrvsmuiOa5K2Nhrf6VG8pVcqfFkFr+h3NSTmxHrf9Kjj0W5P8Jv8qRjoK4WQAsPY/lVrMKE4drsTfQgW/erOajiZzaJitzQ7mPiYwuHkmK52UWRB8TyHREUbkliBpV6J6Qvtc4jlWKMAFiGbzXyqD5LkgaXuy6eYgkAakhZvijYR5OhbgxczpJPiDG88sl2y3aJUSMBI0NrWAvc3OpOtV24V4jI8zeDGozasAjsmVo1C38zEjcdG9dQGM4gVjVUZmkcg3Iym5XKMq7RrlO3QDXW9BJo5JX8NsQzyo2UodwMhKlbnzICFGhuAdutc8ZNu0dsoJRSZ1DC46Ey4iVwiSBI8qhlkzgNZ2Kd8pAFx060u8y81YWWd8scUqhrDMpNwuwKkhdAALkdOtAMXyqzZityOl182wvuL6G/0rbl77OpplMshdFBOULYkogu0gN/hHw6Am/SnpyVdCpqLvsLrx7Eso8P7vh0sPM0uHh0/wBMdm/KhkXGEmkkEks0xjV3zNJeN2BAChb3CEFRvrarHFeVZRdR4SAlgw8TNoLZTdFYpm1NjsdKkHCjBGGJhGcZWzNddCSguyX6bm1rDXapyhUbHU3J0R4riM0qkSSB10YgAr5u1r5fyrMbhxZ5MoN5F0Ox8O1gf/qKr4mBwULReGpPxLZoyLi1mVit7X0veveOTENFEGsXBPs0spAJ+gNTT9Gl4iw75mV8QryP0hDKsdtMpAXUW9evsa6vyxxZXjQ5DEV0K20t6d65NxDDRQk/eMzgAqijUdNjca26kHfbamvlnjrKiq6LDGBcO8iEfIX032OvpXTFkJDdzxApSOYfwsR6HMLi/wAxXPsThhJZ3a1jca2sfSmXFc44OWJ4nxUOY/Cc4C5gbrcnva3zpD4piizgEWHYEfLUaWPfatYqQaxXHZgMokkYHYZ20H12pS4jMz3zG/8ASur8P+z9XwoLkiZkvodASLqD3Goo5wrk3DxYUQSRpKSLuzLfM299egO3tRxYKSPn/DYdpzkiRnfSyqCTbvYfrV3g/KOLxTWjSy9Xc2UfPr7Cu48s4GJMKqCNF+JWAVVvZiPMB6VdlYKLKAANgNBWRj6EpfwORcM+zRBK6YmZiUCm0dlDBr9WubAi3SmCPl/B4f8Aw4EzD+JvO3/2e5Hyq7xTEZcWG6PEQdrXVrj3Nm/WhXEcfvTIWyjx7FnISOlj22Ovtpel3H4q9ScYxvlYbkggCls4piuulHpptjMRoaC5qsYl9DVO9aB5iGuaivWz1rQB1wHLopIohh5fEXToetUZcM2W4N6KcKguVW3qfeufyzUtm8a5B799P7FVioeXT+H9aJ8fdVQ2F7WAHal/AzEMSaSKtjzfxGFnKjrltR7k+cOGt3pTh4upNjtTTy/xCONbWter4fjLZzT2hxhNbcLAMK+1vobVDBiQQCNq94VNZWHZ2/W/9avJOxYvRJiMLqvuf0NUUiLWsfLZgfUg9KJ4sklLG3m19rGoUkCZB3LqB9T/AEpbY1GsW4Hdf0qcisw8eiE7kWPbaqnHeJx4SJpZmsg+pPYVqkK4s04vxOPDRNLK2VVBPqbKWNvkDXKcBzbFipFxWIRSUzgLZnXOp/D8vwqQrq1zc32odzXxh+KKshkTDQ+aOMM9s5uVewv/ACnUkfy+lI8PEZMMbH/Dc6hbhiFNwfext6jfpU5uy+OHEd+IcdgjM0zYTxWkzgyZniGRzmWMrsj2Tob6ab1AcRKJc6cPQTPYhg3iObqLXzMbaWGgpfw5SRvJMp1DL4kthm6WW3xdLWvVoY9sPiHm3QPYuNLkoNhve4/KpRXK07RZvjT7DPEuK8SSxkQwqT5bFUvb0Rb0Ck5nxMEeVXJC+JY3JAEpu6lTutyT86JcZ428ryFlceGcvcaqStvmNTQv7qjxySeKCEGZgUZdzYC9yLnb9qFBRev7mym5Kmv6AnB8amkbIJSpKnLchQSq3C37m2l9yfWrsOCeQZp5mzfwrcsx7k3byjbp1pWlS37Ve4VIBJZ9RlsL99Mv9a2cdGRkxl4EXgnCCS8TsFdW1Q3sbMP6jXSr/MXDladcTHIzRZkutvMgQgkbnTTS4G/WjHD+BxHDuSWHlzeUi9wNACQdbaVFydB+OIrZr6sWUlctjmD6277D9TeEHbK5Lr+Rc4lhVnCmTyqPMG7lr5Qvc3H5ilbm/Ath3jVpHkZixGwUKCLAAdfNv799Os8y8utCEmwkfiFgFy2zLH5SxmVd9gB5bG5HeuXYzDu+KVps+Yquvwsw1NgT8NyTc6Wt6VXalTJXatBvgSQ+GPvLI1xrH4YIAt2yn++tMXKHKGDkkYrJ40aG6Rfyg65Wa92UG9hYaEb1X4LiMPCoV2jiY2NlIJuP5i3xUz8D8FyXiZS42Yat6jNcgj/LpVFJXROSdDWvlFhoB0qGWU17JJVOaaqkEgXwuUqJUtbLK9vZjm0+tV+IYy1V5sWFmlFwMwVvfS39KAcV4oDfLr7bfWlRRoGcycSVXiYkAgka72I1t9BQHH48nYfM6flv+lRcekupY2ZhqOw11tQzFYmt9MoixM3rc96Dl9x6mp55aou2tBprO1QCtpjWlBp4TWt69NeWoA7BwuRlPmNMnAox4hexYjW1AcNgfMMx+frTjwYgI17C2u2t9gK5Wxo9C/zGwy3bRiSRVCeEeECuhsKtY0eLNrqBc+1aOBqBsK3GjMj8AqpqBe1MmGYiPe9AcTEL6UdwhHhWOhFVmiY28E4jljAOtFOC4rM0nuD9RSxwiUZQL3onwuXLiMvRl/SnU3oXjpjTjZgAn+oDT1qpAxWzPraRregN6sYhdB/qH60sc6YqRYnEJQsrMSrqGHwjXUja/TvTSpBBN6JOZOd4MIsYzBpbmyD52zDfr+Vcy49Ji8Qwl4mDFEt8kDErJM2a/lTdUHVjp5QBeoJsY+GcYmcQfefL4SKhHh/yzOqnWTqFN97kX0rTh3K/EOKt40bWjdiGxMranKbNZfiPoALabiottvR0JKK2DuKcbj81o0jjZRHmVQCiC5ZI13Bby5je9gBtpWcC5BxePaMpE6QnXxpBZSp2Zc1vEHt0rtnLP2d4HChSYxPMoA8WXzm4/kVrhBvt9acCQBfYAfIAU3F+sT9ReHJYfs6wvCoziXk8WcKVjzkRxZ28twt+l76np3pKxyoDldhluXJChjmO5DObD5Cmj7TuOHFkLGSkEcnhsxABJylmex2HwKL23a/SuVY6Mh2UyWsbWNi3ppYVPIm+js+nnCEfkrYexHE8OdEV2b+c/iP8mkY2+Q6VXxfEkMJhdWUEqc4jjzkr/MwIL7DfsKDIW/8Ac09wP0q5Gg6Nb1B1+tSUWmXlmhJU0RLwgnzI2Yna4Zf+7QfWhXEcI8bXdSAdmtoT6Ha9H48CN81z6n/bUVYi4biZRkjjL21IUgi217HU9e9apyT2TePDJadF3hPHZFwxBsRdbML3tfY/lTVyVwvE4mSwVYsM2XxW1LtGACyAkABXHlPoxpZXhBBU+IsaFlUhgRlZdDodbXt9a6lFxYYHhUuJcXGVQnltmL2UWW+oBbqRe3QVuKmyedOKoc+H49Zc2VWAUgC4tcEAggb2setIP20YVVghnVbSCURZxcHJJcm9vVQATsW03o79neCWPBRsrvJ4oEmeSwYqwvHcA6WU2971H9puHEnDZx1QLIPdHBq8U3H5HI5JSpCTwXiUcYAzLEO4ZVDHvrfNr1JBprhwxdXYaSgXV/4gTqL/AMyHsdKTeDYcIqDELEoIFvEKg6e+1OmAlA8yNmHlXcNYX0AIO2u1HY0g745KqToSASOxIvahmMxNqkxmKtQzB4dsTI0aG1lZr+oHlHzYj86cShX4ziFGIVrAllYX32/TSgfEcd61txAySyqqC7LmLXIUKqqS7MWICgAG5J0obiuHyktrHlVVdpPFi8IK7FVJkzZQSwIy3vcHTSgAbj8RcGhSSZrURXhU0mIOHRc0ozaKwYWRC7EMpIIsNCDrcd6pcHwUkoIjAJCs5JZVVUXd3ZiAqi41J7dTQaUcVoSKqSHWmPE8vTNr+EAgTNIZohD+ILpaQtlJNjoNd7gWNDZuXsSFVjGLNOcMLPGbzDdNG9R5vh1GtAApzWpNXV4XKcQMPkKzF/DyMQhzk2CksQAb6ammLg3JqtDiMRiZGRMISJ0iCu+bP4aIjXy3LByW1AGU63NgBNNeUc43BgvBjkwjz5yzLJFN4ZIAAKupQC6m7DUbj6g6AO44EFsvXYminFp/DjJXpoP6k0rYaYgCxP1tVmfEPaxOZex/euJysso0XeEEsGY7nT6VZeIa0N4TiO1Fpk8txVFaIS7A0BGY+lFMAoe+vyodi47Wq3w0lAXktHH/ADtoPl1Pyqt+sWi5hYGjaw2vV/GYx0CsCqg5hmYar5TYqbgnWwtY/LelPG833cx4WMyvsHI/ML09zXicIxktzipQgO6r5mt2uDYDrbWk539qLLFW5Oi5jvtFnQGMPm6ZyoBBFtQdNLgkAi+utTcN494uEd5GdnLWcsCjZLkXUka/CRcbUbi+zvCrhzIniCXLYyFixIurHy6Kpuo1UDr3pg4dy5FHGyMquMmgKi3mJLaa9+5Pqa2eOUjY5oRWkcTxeKw4KMUdzdvEBOpYxtkAYDqzKSbE719D8EwkUWHijiACKihcu22p+ZvS5iOSsA7W+7pmtmQAstiwsTYHbS9tr0zcNhCxIqiwCgaabCqY4OPZHNkUui1moNzpi5UwGJaHSXwyEOmjN5QddNL3+VXeK4+LDxtLM4RF3J7nQAAasxOgA1Jrjv2icwSY9o0w3iBQDaIgDW5DSSWJ9AFJ7k22p5CY1b30c/xeIKsMkpZl0eQbOxFjlB6evU61M2JinSNXiyyL5TIvUE3DN331B9bUT4TyTKWHjkqu/S7EbqttyOtPfDeTMJlzMfhGqaAk+p3t7a1CSkjtjkhSo5nLwDKbMN9mUMwI9LfpUjcvRL8YnGl/8JgLd7sNq7S+FwqxAwyHDPEbBlBCm2moOh9/1qKLmdllH3go1xYPGdCB3U6g/T2pFj3ttFX9VS1BM5JBwSFgGjke2uXMSAbaGzKB1v0O1XuGTiCTSd4XtoCVZT7NYG3ob10zFxYcu2fw2im1Q6ArJbzpfdSQCw/5u1KnGeSpwLx5cbFraOTSYW/9uQfEbdD261KeOafZfH9RimqlFIXppZJcSyOI28TwyHU2GYkBTbW17XOUnUCmXnDDz4/B4TDYexV28VnaSNEUZbIpBbMVXM3Q/CN657JDkOZC6gSkNHazoLdb6krqNulEcPxR3nIyBFY+YrZjmY+Yo1rkFmYhegIA2plJxXIhlxpTrzs7zy+ojw0EQ/gjCAjYiOyXH5VR55xnh4DEuVzWjbTprpr6C9/lUvBoiixpr+HEFINtGfKcunUBL/8AOKDc08yZVlggRZ5wLNE5CqFI1Zy2hWx+G9yL9BXXF1FWec1ctHMOHYWWQCVlDs/mzO5V27WFtF7CrzxzYQ/eFzIqkXW+YEHcZrA2PZswv1XepsLy00oEuKxqlmYjJEwCA7ZBrYnMegrbG8FiyEQTONCrgsWGa2qsO371L06L0NOO4kGUEHQgEexF61OPlwsEEkcbu8sgmbKrH8KM5VQ2H8RLn2tSgOItkUTCxGjBSBcA2BU2IFxbp8qq8x8yPPKWQmJbKiRiQhVVFCgX0vsTf1qxFDRzgkuE4i0+Hh8eKaIzNEVJDwyWSdGABIF3B0BtmBtYGhMqrhpnCYWXEYHFRQNPAQxnhMhZo1utysiFWKk73AJvY0I4vzc0uAiw7oTNh8xixKYkLIASTkZQCWFrDe/lBqhxtRhJfCUSSGSBX8cSyq0hkiD+ImRspjUkixDE5Tc9gYOwwjhUs0iTrm+8CGB2WQ5oYWSXEf4aNqSYYidvLJ7V5xGKXA8Qmkw+GOKwksRkMdiVkwmJKkgWFxlYhbgG2UX3qnx/gkMWHEiKQUGGtaR3CifDmSTxVcnwwXtkIsD5gdRWxwkf3/AQKSFkOEzhJcSJAuJhjdxcnIoJclch0yi9ABHCcOjgmlwow8uI4dizAWXL+Ph5ZEDoCRfLKgk1B3HqCDVj4eIcPhYVbxFj400auBowURqCPe1BuHGMDHSKARHAklo5cUEZziY4nL5mV28sjXB0uKlfhsZn4WU8RIsVIueEyP5D4/glkYEEK63ZTvvqaAD0XEoMbxMRYsiDGYfF/g4giyyxxz3EE/ZwBZH66A9LguXOdP8Ah+OxiyxifCzySJPEbG652F1B0JAY6HQg203FabheHeE4oqSIGnixCl3JeS//AOqbliwDZ7H/AOBzVDg3EYBhngxWGE+Z/EWVcSkMqHLlIGZWuDbUMKACv2k8p4eBIcbgJPEweJJCgkkxuNSmuttG31BUg0iUycxcxeNBDhIoxDhoCzKnieKzO+rPJIAAx1OgAAuaXaAOtNw8pYB216kXFV55yGyta/cbGmN5UfzDYDT97UqYsHMR6/3vXJGNuizlSCWC8oLCmLN+GO5pQwrkiwpgWdiluoroaIEUuLkS4jyZmt5mUMVtfVb1WxvCklsJmkke92cuR8lA0Ub6CtsXjFuoBGbrVlWuR1rOK7N5NdBfA8EiXIUUJGoztbsO53N9qIYSQS3vYFjcEgED0I7e1avdIFjNgW1b23VT23vWvDmEZF9qHKmJbCUHEZ41KFAw28uo+oq9Bx4ODdSCVy6G/fUXoOOKRNm8OWzE6Lt06VYXFqQBKiuAN/hb3utPGaZsoUHeHYiIEHNchArM2+mtWI+JxpEzu4VUvm72HoNT0pegmga1jKm+4DDTrprbSrQjjLeTER37NdfzI0plvoRxXpz7mLE4njeIT7pEy4aIkB5WyrmvZpMg82axsL622K3N2zgfKWHwi5WcO2gY7sxtsbfCOyra1G4ll1VXjY9hIt9fnVnwsT/J9GX96Vp+FFXT6KAW1mMaQhAcpAGax6KD6Df3pOkLff4glwjOtgRpbNnb31T8/SnuXAO3xxk22v8A7GqX/wCNQ+OmIMH4qfC138uhGgJy7MenWkUJXtj81QTGHSYPHIARe+vT2qlx7k/DYhP8IZl1BW637rcdP6gURWJtWtY+3T1rDJISOlvSnUGhHKxLj5BgyECWZL9A2YKRtbOLgg63Fq94HNJBN91xB/EtmjlUZUmQHUldhILi9vfa4ppmiL6uqv2uAbfX5VvkAGnhp22A17etH6aDm/Rc4zyphnlMhgBmyaSDN8ViATY2JuAde4rnHAuVuIIAyxNC4EboZDGih1IEmYXuQcubbrXaGxkaFA0qDMcqgsLsxF7DudDpSrxLmPh7Fw2IaTKcpCrIcpN9NF30b6UsoQXZSEpyapX/AFDrcVjRQLgHci9/Mfi13bXrSzzDx2EAHLrnDmw10st2PUWOU+horhYIJIxIqkg3+IWOhtqPlQ3jOEhZSrRrb6EaW0I1FNK3H4k0oxlsRcVxWCDEy5I1JIBJ+KxzEWBOwqjjuPJJnBFtRqpsb+4qPjeBIZAozZSVv1y6FM3cAC16Avg2HxWG/W+pqCi2X5Ki5ieKgaZsxv13t+9U556inC3Gg02qu8lXRFl3iCDWwGjWNugI0v8APrVjDzSBDCJZRGCy5BI4Qi/m8gOXXqLa0KmxTNe9tSCbC17bXqWHHkaN13OnXroKVJpHRlnjlJtL97/0EcbipArkyynyhD+I9yl9EJJ1TQeU6baVVi4hPIQfvE/4WVkvK5KkeUZNdCBcC1u1Q8QlIysDpa3cW7Hv/tQ4ztrra9r2sNtvbatpiqWO+tb/AM1/j+5ei4ziDJcYicF7IW8V8xXNcKTfUXN7bXojh8QzMWMjmRP4y5L3U+U5xqCPqLUuNKS2a+t730370R4S5GdybA7k216mt2KpQS2iziMP+HIQW1IZrsTmIuSxudWAZtT3NUZ1ylFVVJZVa7AG5bprsOlb4niROi9P4v10tVRMawABAbL8NxqOuh7elY0x4SxpV0/z+/3r+LI8QCGYWtYnQdPSoq2kcsSTuTc+5rWmIyq9HQTFLGodS8YOuvmX0qWHiUm7qsg/y7/nRzj8l1yZtCQtv79KHRYaN7BTfW17WtauaMtFJbZJw7iMGcXvGx0ObQfnpTHGgfyxkEnsRf5UrcZw6IMo199ab+B8uxDDnOCCFvnJOhtra2wFPbFaQrTcC3MizRs3+GchIYii/C4X8NXTzsGylQpYiwvmNvpV/Ac0zxYbwVAZVzDOdWa/a+2lBcLxt4xaOJlHWxIuf+Wt6BuxkWc5yJLktqSbixt2qWZGA8pB9e1Lo5uxLeXNCLafiMCdO9+tY/HsSwsPudzvcgf0oasRxNOHYUpNnZgctzprfppR2LHhvjVly7bAN73IpXxfE5gLGfDxjbyXc+4AAHegcuJS5LzSynsPIPnqfytWqK9NcrVUP2M5piQWDID3N2/IfvSlxTmIuT+NKR/KgWJfrq1AJJl1Ij+pNQRyM4a5VcutupuQLD11v7A1Xn+CXD8k2PxNgHRRG6tmD3LPf3Jp7H2nxph4sueScrbIpKhTsQ7bAXB0AJtbauZTqXcWv6UZwPDBGMzfH0uNv965sjT7OnHFoKTc8Y+7PJiJFZtAisyog/yi+/qbnWp+E/aBilnjaXEytGpOZcxNwVI1HXUg0scZckgEC4G/ehhlrY3QOjp+A5qxeIlMr4mREIDLEjWULtcndjcG/t7Uw/f5ZFusslx0Mh1t/WuXcn8T8xibb4l/qt+muo9zTphYi2sT+bqrG30711QklE5JxbkWjxbMGSUs17hlck39Cpqq/C7oREWMZNzEW1UjZoi3wka6HQ7aVDj8ZExC4pSr6gSWIbbv1GvW9aYKRo/hnjkTcG4Vh7jrT80xODQQwuOLA4bEE30KSW6qbpIOzKwFx6UP5G4dHM/EIZ1GbPf/ADKc0ikg+l6t46NMRESNJk1Q36jp7H9qo8uzsMcsu3jRFZB//RBf9FH51CaV7OvE2ouv+UO2CJihWNt1uL99TY/S1AuLY3erXEcXSlxXFb1tUI5W7YM4tPc3DEH0tr73pfxMnqT86tY2ehcr0ARu1RMaxjWhNAGXrwP3Fx/e1eZqaJ+AxhoYRG5E0UDjF5jkUylA7EWy+EmdlIPmuNSNqDRcS+yEEHdT+x0PyrUYRidFI99qbIuSRLmCGWJwsuWOYLcvFJEqeYAALIJWA0+KMi5FSy8pxgFUxEhZpUjicfAyvFDMXKgaKI5ZHvmGiDe9ACacGwOqE/p+VZNf+NgANlH7DQfOnJeTVJYHEOR4kuQXA8XDrCk0ckbG4z5ZVYr1XNbVarYflCNsmsoD5QW8uWEnCxz55vLqhMpAHl0jbUnSgBOd76DQdv371pTwnK2HaN3RmZo8GJpY2NmWR8OsqSx2+OLM2UjdTvoQaR6AMrKysoA6Lj8a0jAjoaJ8Kw+bcgW1AsdfpWVlc3SLem5whnxKIAT5rt/pGpvTvx7ErBh2P81lC9Df/asrKePQkuxW4XB4pZb5F+I3HQdqvLw1N43LWNvS/wAtq8rKW3b2FKjfhnC4TKXMQ8W9zmF9e4B0+dU+buWZJ5hLGAdAGW4Um3W50Pb5VlZVeKaE5NMVcZwKVf8A0rWF7LroNzuSelCNKysqdUyi2iaWPS/5VDDhjfXc6Cvaymb0YlsNcL4UBdrXYf3pU2OewP7V7WVz9st0J+JJZidqoyfl/e1eVldBII8Hbz5fS+u++n60wxcUZNGBYdGHxD96ysrFphVrZvxDmd2TLdJF/lkQEj2vqKCrJE51jdD3Rjb6GsrKpehGgpDO0Y0d9DpcFWA6+holy/ir4g3N9C4/1WyN/wB16yspltGddBXiWKpV4hPXtZQKgDiXqk5rysoGI2NRk15WUAeVJ96fIY87ZCblMxyX75b2rKygCEse5/8AG1Z4h7n6n2/SsrKAPCxItc2rwue57fLtWVlAG74lybl2JtluST5bWy+1ulRVlZQBlZWVlA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3558" name="AutoShape 6" descr="data:image/jpeg;base64,/9j/4AAQSkZJRgABAQAAAQABAAD/2wCEAAkGBxQTEhUUExQWFBUXGRoYGBcYFxcXFxwYGBccGBcYFxoYHCggGBslHBUVITEiJSkrLi4uGCAzODMsNygtLiwBCgoKDg0OGxAQGywkICQ0LCwsLCwsLCwsLCwsLCwsLCwsLCwsLCwsLCwsLCwsLCwsLCwsLCwsLCwsLCwsLCwsLP/AABEIAKgBLAMBIgACEQEDEQH/xAAcAAACAgMBAQAAAAAAAAAAAAAFBgMEAAIHAQj/xABBEAACAQIEBAQDBgQEBQQDAAABAgMAEQQSITEFBkFREyJhcTKBkQcUI6Gx0UJSwfAzYnLhFYKisvFDU3OSFiRj/8QAGQEAAwEBAQAAAAAAAAAAAAAAAAIDAQQF/8QAKhEAAgICAwABAwIHAQAAAAAAAAECEQMhEjFBIgQyURPwYXGhscHh8UL/2gAMAwEAAhEDEQA/ADPD3XOC66Frj5Hy7U6Rm4uK5/wuQ2sRsKa+AYssCD0p8HxXE5s3ydhcVsK8r2uhkUilx7FBYSOrHKPnVKDDhIgp66/K19K24jaWTJa4QA6fzH/atuNL5AmwC39a8/6iW6/B24VoGcpwGWeWSxsgsL9z/tTJw5DZiRa7t+Wn9Krco4XJACNTISx9un5CjvD1vGLje5+pJquP4pCZPk2UcehCMV36X23oXgk82XX4ixO38R+u1HsdF5NidVFh/qFUJIipFt2Ot9dLsdKryJqNBbBv5R7VJLEDQ/DjKoA2Aq3HJS16bfhC62qO1WmWoytOmTaIwK9tW1qy1FhR4BWwrLVSmxX4mQdLZvc7Clk6Q0Y26CawNWNGRVhD+lSUnMt+mijeva2mSxrSnJNUbVleVlAGwrKwUtc982pw+DNYNK+kaX69Wb/KPzNhWM1K9FrmzjEWGiV5WsQ6sqj4mKnUKOulcj5r+0GfEsQpMUeoCKxGndyPiP5D86BCXE8RxDHMZJSjvr2QZsqjoOgHrQZbmpN2zojBJBHGY+ae3iyM/bMxPQC2vsNK8hhA96hw0V7dqvsoQZi179Bv/wCKwYzw8vmY6W/u1BsbizI1h8Iq1ipS/wDe1VY0G1YaWMBOFZSVL2ZbIP4vMPL6X2+dfSslxJh3PluChW+xZQQP8xGU/nXAeQcIZOIYcLH4gVwzAi4Cj+I9rafO1dw5wxMhw7mC2aM5mN7aDQqGsbNY9NhTf+WTl9yJOY8SIsRhX3YmSMKNyHXN9LxjWgPN0ZfDy5rFypIA2W2tlv7anr+VEeOuqYYONWTw5Cx1Y5CCSSdTpmoJzRjLQyt2Rj/0m1aBw+OcC+9+hvRzDYuREUZjtf60v4YZrDqTajnFv8S21gB+VIxzovCXANmIprwUioBYaGuc4CYXuTtTXgOKKyhaeMqZzNWOCG4rJHCgkmwAuTUHDmGUAG9C+c4XkwzRo2QuQCf8u5t9K6HLVk1G3RFwDGI8juGBZm0HpXvHpg75V1Jso19ba0r4PlyfDoJIcQQ3RW0G2u37VX5KmlGPWKUHNdnY3uDp8X1NcH3yo7aUVZ1GBMigLsq2+gqzwye0SX/lH6V6p8jk9j+lZkAVfYfpXZps5ekWJZxYf6h+tRRZTZiBdrAdf5jVTEpfLfo1/oDUeExJLAg3UBcv0NzWOP4GUgnDhrAXqRsP2qPCYq6i+lWFmBrLYVEhNalakavK2xCEisAqQpXuWtswhY2BJ2GtLsGIvINszWPzY3t8tvlRnjs2SCRuwr58505slsFjkZXLZmKkgi2wv73qWR9I6MMdNn0ms1tGHzGtTqa4hyH9r+gh4j6ATgXB6fiAbH/MNO4rskGJWRFeJg6MAVZSCpB2II3FTTY7VFnEDSq9WZBcVWq8XohNbMrYCsAqPFziNGcgkKCbAXOg2ArbEBnM/MUOBhMsx1OiIPiduy/1Owr525o4vLi52nmNmJ0UXyoo+FVv0H5m5ohxvjUuOxDTSm+pCL/CiX0UD9T1NCsfFqLVJys6YQ4qxz+xZFSfEYiQ2SKA3PYMwJP0Q179pHK/gzieAfgT6gjYOdSB/lPxD51pyu4h4Xj2P/qGOEHqWNywHyYn5Uzcs41cbwuXAtYyxL+GT0G8Rv6EFfat8oPbOZJKE9T26Cq8km9zr+9VZiVcq1wwNiOxBsQfW9e4gsrlWBVhuDuD69qQckeUWNqhD1Gorfwu/uKAJuB44x4iOQFgFdSQrZbgHUX7V9FrKJYBYBQ6aAWYDMPTQ18xvYG/Su1fZvzKs+GEJ0khULbumysPpY08Sc16HTJnw+Vje6lTffaxv2NI3MOPP/Dzc+awjP8AqVsrfoaZ4pcvip2ckaaebzad9659zbiLZ4ujOJB7Eeb/AKgT86F0YlsV+Hx/iJ3uD9KvYye7se56jWqmHbLID27V5HJmuSdzSsoOmPjEZ00FScOxABuDRrH4VTCSw1tSYj2NEHaIM6LwXiNmq5x7H52jVdbC5HqaSeF4xlF9ySAKa+FxlmufrRKbUWhoR3ZZ8Ylbdgd+5qxydw0KHmOrsSoP+Ub/AJ/pQriMmRco3fbv6U5cMw+SONOyi/v1pcCuVj5XUaLGLe0bf6T+lTg6D2FVsePw29qtKhtXV6c3hVxgJKAG2pv7ZTUAS7Kmtlyk9OhsPWrGLa1tCd9vY1XVioXcsSo1PpuaGaui/CBl09qsRLVXDrYW9T+tTK1Hhj7LF62FQg1tmpaAmyVqy14jVKSLXOw1rBkrEf7ROJZcNOinVY3J9ytgP+oH5182HDF/VrXroXPfNqtJOhjdXkzIb2yjXuCQflSZw+ZcyHqBYj2NRyy9R14opaYT4RyFiZ8NLNHY+GAclxmIN7216Abdaj5V5lxnDm/DkcRhgXhN8pAN2sD8LEdRb1pk5WZVxAe7OAQwXKSmYaq7jxFGYbjfXXehnN/EklnmYhb5MuYDKCb2zWvpuBXMsrbo6JwSR9K8PxizRJKhujqGBHYi9ZauNfYrz0I4HwuJJCRAvE9ifKW1T5Frj39K6FhOcI5HKrh8VYfxGHKuvbMQT8q7IyXTOGcG+hkFAuesSyYGe1hdctybaNoQLa3N7aVe/wCJE/Dh5mPb8Jfn5pB+9cz+1vFzSxQTqbYUMUyH4xOCyt4gGlhlKggkb961yQkYOzm0sgQ6GrfDg7kIgzM5sBluddretzVFo72v/wCTXTeWOAjCYGbHSeWTwmEN+jOMocD3YAfM9qQ6L0VsJwN8XGmGhskGHLeJMRcPiG+MqB8WW2Ua7C/WqUODPCsbC7yZ4pLoxAt5TYG4udrg39DR3k3mCOKLD4LKxdgzXBBW3mOZmPwgkHv0pU57mxUiI2JjWI+I4VF3y2Fm3NxuL6dNK3VC7umdZl4HAXE3hp4m/iZVLW6ea164JzHCUxeIU7+K5+Ra4P0IrpWK5kfD8KhkLWmeNFS+pJy6sfQLr9K5jxSR2bNK7PIwBYsddfhB9ba/OsZkUykTUYfpW9qrz0DnkjdDVvgXH5sK5aJsoNsw0sQDoDcUO1Pc1pLGBufkK0w6dFzQJpc0als6LmG2Vhe979PbvS/zZOfEjLW0uNPU9z7Up4bGPGbxsU9j+vepsbxgygeINbWuP2oFoIhvjY9AaFpMQKl8e8JPfQ1Xz3oNO14fGllKsKXOLcMCeZduoo2+hA61HKSWCt1qCdOybAuFlVSgbYa/M7U48N4rCFys4BtpcEXPv0pL4ioWcqLm1ibAm30qxDiFP7bH6GkyTZ0Y4Khtw0Xi4qMHUDUHcWXX9aeYutcy5MlKzlh8FiCOxO1u1dNgNwDXX9N9pz5/uPcY/wCG3tRJBcChWO/w29qsxTWtVWtkk9HmPisVPv8ApVKJdnawJCf3f51fxDhipPS/6VXMYkA6qAhHqQ1K3+RkjfDg2N+5+l9KmFWY4wcw7H+gNaNDTKQsosjvW9eWr0CtFK2PxARD5spNwCLXBtuAdDbfWkjjPEFLPEGkbKjF2dmboNBe6qTqNB1Gh2BXm3FlZANFVEzF21ALMRovU+Xc6D1pM4tj44cG5SVWznw2eyO8hchXAvfXz30sQKm2rOmEajYp808binlkzQxyOQzaFbrMWUJ4zKBmCqCLXNyQDlFxSph8MUkXMCDlJNxYg5iDcd7ir2JwREhw8MbiXPZvKRYb3udgdO1MnDuDRWb7wWBVPLYgX8zOSztcAAMNf1qWVtrRbEkpC20cjG0YNzpYdaPcm8BxTOwiVBY/iTOqFUtrYu4a1hrZRck9NDTVwzhkTR2DxxQ6EyeLGJG7i5J8Ma2/mt/LoaOyYHDQ4fMAUw6eY2zLEzEqoJJ805JK6nMDbvSrE1HYTzJypEPL8AzyqpeTw1BaVho7Mf4QdVQBdAPnc0xQylAXYm3roAANSSfQXrmnMPMGJjmIi/DFgCGMiknXUlGF9zve1UIubcWJGSUjKih3bxJCACMyqFLWJN1AvpSrRrOiY7i/3mX7qjlEIJchijFeoJBBW50sDc2tcAEMD5l5I8BQ+GaRoZEeLEREllQ5S8Uygk5bSKoPuDprQLk/AeJN407DKbNfN5RcXVSepAG31rrmD4gpIUAsCDfTy5drXOh6jSqRWtiS10cM4FgQZYy4DKXUBe92AN/lXZvtMwLPw6QLewaNiANkVx26DQ/KlXjHCFixLZfLESGjtYEDew7Wa4+Qq7HjJoUIwrlx1juGb1/De/8A00wjFzgGMjyeBKAkdiGkuuZlvfJewIFyT8XyoZzBNHPOW8R/u8YVcxNzYDUIDux6fU0ci4XPiZhmwwhUkZmytH5etlva/sKh5h4DgsIc880koHwYdbBj6Mw2HrpS7G0LfEce2IP3mZcsMY8OCP8AhOXZfVRoWPXb2WZXZ2J1diSSfU7minGeKnENmYBUAska6Ii9FH9T1oLMfkO1AEzSWGp+mv8AtVOWVSdB9da9MmlqhYitNMdj0O/bSt8LhGc2VSxPQbe5NE+EcuvKVZzljvY75jpewppliSJcqAAD6/M0yQjYrPwMKt3Oo1suvuCaH4hAXvlFhsKP4ya96XZJN6ARpiGIAHRtfn/dqiR61xr7elVw9Bp3OTDlyMrajaq2Iw8gBL7jY1vwiS4vVviL3AF65/aERrwgAt2LCx+dacyuqjIQGF9P5l9b1Y4ey6m2u47dhQnjGIzy5PUC/vSS2y60FuVsNli827G/rbpf5V0HCWyi1Ksihoxl0sAKO8CYeGBe5FdeCjlyu2XsYPw29j+lbxjyg+grJFupHoa9w3wL7CrvsmuiOa5K2Nhrf6VG8pVcqfFkFr+h3NSTmxHrf9Kjj0W5P8Jv8qRjoK4WQAsPY/lVrMKE4drsTfQgW/erOajiZzaJitzQ7mPiYwuHkmK52UWRB8TyHREUbkliBpV6J6Qvtc4jlWKMAFiGbzXyqD5LkgaXuy6eYgkAakhZvijYR5OhbgxczpJPiDG88sl2y3aJUSMBI0NrWAvc3OpOtV24V4jI8zeDGozasAjsmVo1C38zEjcdG9dQGM4gVjVUZmkcg3Iym5XKMq7RrlO3QDXW9BJo5JX8NsQzyo2UodwMhKlbnzICFGhuAdutc8ZNu0dsoJRSZ1DC46Ey4iVwiSBI8qhlkzgNZ2Kd8pAFx060u8y81YWWd8scUqhrDMpNwuwKkhdAALkdOtAMXyqzZityOl182wvuL6G/0rbl77OpplMshdFBOULYkogu0gN/hHw6Am/SnpyVdCpqLvsLrx7Eso8P7vh0sPM0uHh0/wBMdm/KhkXGEmkkEks0xjV3zNJeN2BAChb3CEFRvrarHFeVZRdR4SAlgw8TNoLZTdFYpm1NjsdKkHCjBGGJhGcZWzNddCSguyX6bm1rDXapyhUbHU3J0R4riM0qkSSB10YgAr5u1r5fyrMbhxZ5MoN5F0Ox8O1gf/qKr4mBwULReGpPxLZoyLi1mVit7X0veveOTENFEGsXBPs0spAJ+gNTT9Gl4iw75mV8QryP0hDKsdtMpAXUW9evsa6vyxxZXjQ5DEV0K20t6d65NxDDRQk/eMzgAqijUdNjca26kHfbamvlnjrKiq6LDGBcO8iEfIX032OvpXTFkJDdzxApSOYfwsR6HMLi/wAxXPsThhJZ3a1jca2sfSmXFc44OWJ4nxUOY/Cc4C5gbrcnva3zpD4piizgEWHYEfLUaWPfatYqQaxXHZgMokkYHYZ20H12pS4jMz3zG/8ASur8P+z9XwoLkiZkvodASLqD3Goo5wrk3DxYUQSRpKSLuzLfM299egO3tRxYKSPn/DYdpzkiRnfSyqCTbvYfrV3g/KOLxTWjSy9Xc2UfPr7Cu48s4GJMKqCNF+JWAVVvZiPMB6VdlYKLKAANgNBWRj6EpfwORcM+zRBK6YmZiUCm0dlDBr9WubAi3SmCPl/B4f8Aw4EzD+JvO3/2e5Hyq7xTEZcWG6PEQdrXVrj3Nm/WhXEcfvTIWyjx7FnISOlj22Ovtpel3H4q9ScYxvlYbkggCls4piuulHpptjMRoaC5qsYl9DVO9aB5iGuaivWz1rQB1wHLopIohh5fEXToetUZcM2W4N6KcKguVW3qfeufyzUtm8a5B799P7FVioeXT+H9aJ8fdVQ2F7WAHal/AzEMSaSKtjzfxGFnKjrltR7k+cOGt3pTh4upNjtTTy/xCONbWter4fjLZzT2hxhNbcLAMK+1vobVDBiQQCNq94VNZWHZ2/W/9avJOxYvRJiMLqvuf0NUUiLWsfLZgfUg9KJ4sklLG3m19rGoUkCZB3LqB9T/AEpbY1GsW4Hdf0qcisw8eiE7kWPbaqnHeJx4SJpZmsg+pPYVqkK4s04vxOPDRNLK2VVBPqbKWNvkDXKcBzbFipFxWIRSUzgLZnXOp/D8vwqQrq1zc32odzXxh+KKshkTDQ+aOMM9s5uVewv/ACnUkfy+lI8PEZMMbH/Dc6hbhiFNwfext6jfpU5uy+OHEd+IcdgjM0zYTxWkzgyZniGRzmWMrsj2Tob6ab1AcRKJc6cPQTPYhg3iObqLXzMbaWGgpfw5SRvJMp1DL4kthm6WW3xdLWvVoY9sPiHm3QPYuNLkoNhve4/KpRXK07RZvjT7DPEuK8SSxkQwqT5bFUvb0Rb0Ck5nxMEeVXJC+JY3JAEpu6lTutyT86JcZ428ryFlceGcvcaqStvmNTQv7qjxySeKCEGZgUZdzYC9yLnb9qFBRev7mym5Kmv6AnB8amkbIJSpKnLchQSq3C37m2l9yfWrsOCeQZp5mzfwrcsx7k3byjbp1pWlS37Ve4VIBJZ9RlsL99Mv9a2cdGRkxl4EXgnCCS8TsFdW1Q3sbMP6jXSr/MXDladcTHIzRZkutvMgQgkbnTTS4G/WjHD+BxHDuSWHlzeUi9wNACQdbaVFydB+OIrZr6sWUlctjmD6277D9TeEHbK5Lr+Rc4lhVnCmTyqPMG7lr5Qvc3H5ilbm/Ath3jVpHkZixGwUKCLAAdfNv799Os8y8utCEmwkfiFgFy2zLH5SxmVd9gB5bG5HeuXYzDu+KVps+Yquvwsw1NgT8NyTc6Wt6VXalTJXatBvgSQ+GPvLI1xrH4YIAt2yn++tMXKHKGDkkYrJ40aG6Rfyg65Wa92UG9hYaEb1X4LiMPCoV2jiY2NlIJuP5i3xUz8D8FyXiZS42Yat6jNcgj/LpVFJXROSdDWvlFhoB0qGWU17JJVOaaqkEgXwuUqJUtbLK9vZjm0+tV+IYy1V5sWFmlFwMwVvfS39KAcV4oDfLr7bfWlRRoGcycSVXiYkAgka72I1t9BQHH48nYfM6flv+lRcekupY2ZhqOw11tQzFYmt9MoixM3rc96Dl9x6mp55aou2tBprO1QCtpjWlBp4TWt69NeWoA7BwuRlPmNMnAox4hexYjW1AcNgfMMx+frTjwYgI17C2u2t9gK5Wxo9C/zGwy3bRiSRVCeEeECuhsKtY0eLNrqBc+1aOBqBsK3GjMj8AqpqBe1MmGYiPe9AcTEL6UdwhHhWOhFVmiY28E4jljAOtFOC4rM0nuD9RSxwiUZQL3onwuXLiMvRl/SnU3oXjpjTjZgAn+oDT1qpAxWzPraRregN6sYhdB/qH60sc6YqRYnEJQsrMSrqGHwjXUja/TvTSpBBN6JOZOd4MIsYzBpbmyD52zDfr+Vcy49Ji8Qwl4mDFEt8kDErJM2a/lTdUHVjp5QBeoJsY+GcYmcQfefL4SKhHh/yzOqnWTqFN97kX0rTh3K/EOKt40bWjdiGxMranKbNZfiPoALabiottvR0JKK2DuKcbj81o0jjZRHmVQCiC5ZI13Bby5je9gBtpWcC5BxePaMpE6QnXxpBZSp2Zc1vEHt0rtnLP2d4HChSYxPMoA8WXzm4/kVrhBvt9acCQBfYAfIAU3F+sT9ReHJYfs6wvCoziXk8WcKVjzkRxZ28twt+l76np3pKxyoDldhluXJChjmO5DObD5Cmj7TuOHFkLGSkEcnhsxABJylmex2HwKL23a/SuVY6Mh2UyWsbWNi3ppYVPIm+js+nnCEfkrYexHE8OdEV2b+c/iP8mkY2+Q6VXxfEkMJhdWUEqc4jjzkr/MwIL7DfsKDIW/8Ac09wP0q5Gg6Nb1B1+tSUWmXlmhJU0RLwgnzI2Yna4Zf+7QfWhXEcI8bXdSAdmtoT6Ha9H48CN81z6n/bUVYi4biZRkjjL21IUgi217HU9e9apyT2TePDJadF3hPHZFwxBsRdbML3tfY/lTVyVwvE4mSwVYsM2XxW1LtGACyAkABXHlPoxpZXhBBU+IsaFlUhgRlZdDodbXt9a6lFxYYHhUuJcXGVQnltmL2UWW+oBbqRe3QVuKmyedOKoc+H49Zc2VWAUgC4tcEAggb2setIP20YVVghnVbSCURZxcHJJcm9vVQATsW03o79neCWPBRsrvJ4oEmeSwYqwvHcA6WU2971H9puHEnDZx1QLIPdHBq8U3H5HI5JSpCTwXiUcYAzLEO4ZVDHvrfNr1JBprhwxdXYaSgXV/4gTqL/AMyHsdKTeDYcIqDELEoIFvEKg6e+1OmAlA8yNmHlXcNYX0AIO2u1HY0g745KqToSASOxIvahmMxNqkxmKtQzB4dsTI0aG1lZr+oHlHzYj86cShX4ziFGIVrAllYX32/TSgfEcd61txAySyqqC7LmLXIUKqqS7MWICgAG5J0obiuHyktrHlVVdpPFi8IK7FVJkzZQSwIy3vcHTSgAbj8RcGhSSZrURXhU0mIOHRc0ozaKwYWRC7EMpIIsNCDrcd6pcHwUkoIjAJCs5JZVVUXd3ZiAqi41J7dTQaUcVoSKqSHWmPE8vTNr+EAgTNIZohD+ILpaQtlJNjoNd7gWNDZuXsSFVjGLNOcMLPGbzDdNG9R5vh1GtAApzWpNXV4XKcQMPkKzF/DyMQhzk2CksQAb6ammLg3JqtDiMRiZGRMISJ0iCu+bP4aIjXy3LByW1AGU63NgBNNeUc43BgvBjkwjz5yzLJFN4ZIAAKupQC6m7DUbj6g6AO44EFsvXYminFp/DjJXpoP6k0rYaYgCxP1tVmfEPaxOZex/euJysso0XeEEsGY7nT6VZeIa0N4TiO1Fpk8txVFaIS7A0BGY+lFMAoe+vyodi47Wq3w0lAXktHH/ADtoPl1Pyqt+sWi5hYGjaw2vV/GYx0CsCqg5hmYar5TYqbgnWwtY/LelPG833cx4WMyvsHI/ML09zXicIxktzipQgO6r5mt2uDYDrbWk539qLLFW5Oi5jvtFnQGMPm6ZyoBBFtQdNLgkAi+utTcN494uEd5GdnLWcsCjZLkXUka/CRcbUbi+zvCrhzIniCXLYyFixIurHy6Kpuo1UDr3pg4dy5FHGyMquMmgKi3mJLaa9+5Pqa2eOUjY5oRWkcTxeKw4KMUdzdvEBOpYxtkAYDqzKSbE719D8EwkUWHijiACKihcu22p+ZvS5iOSsA7W+7pmtmQAstiwsTYHbS9tr0zcNhCxIqiwCgaabCqY4OPZHNkUui1moNzpi5UwGJaHSXwyEOmjN5QddNL3+VXeK4+LDxtLM4RF3J7nQAAasxOgA1Jrjv2icwSY9o0w3iBQDaIgDW5DSSWJ9AFJ7k22p5CY1b30c/xeIKsMkpZl0eQbOxFjlB6evU61M2JinSNXiyyL5TIvUE3DN331B9bUT4TyTKWHjkqu/S7EbqttyOtPfDeTMJlzMfhGqaAk+p3t7a1CSkjtjkhSo5nLwDKbMN9mUMwI9LfpUjcvRL8YnGl/8JgLd7sNq7S+FwqxAwyHDPEbBlBCm2moOh9/1qKLmdllH3go1xYPGdCB3U6g/T2pFj3ttFX9VS1BM5JBwSFgGjke2uXMSAbaGzKB1v0O1XuGTiCTSd4XtoCVZT7NYG3ob10zFxYcu2fw2im1Q6ArJbzpfdSQCw/5u1KnGeSpwLx5cbFraOTSYW/9uQfEbdD261KeOafZfH9RimqlFIXppZJcSyOI28TwyHU2GYkBTbW17XOUnUCmXnDDz4/B4TDYexV28VnaSNEUZbIpBbMVXM3Q/CN657JDkOZC6gSkNHazoLdb6krqNulEcPxR3nIyBFY+YrZjmY+Yo1rkFmYhegIA2plJxXIhlxpTrzs7zy+ojw0EQ/gjCAjYiOyXH5VR55xnh4DEuVzWjbTprpr6C9/lUvBoiixpr+HEFINtGfKcunUBL/8AOKDc08yZVlggRZ5wLNE5CqFI1Zy2hWx+G9yL9BXXF1FWec1ctHMOHYWWQCVlDs/mzO5V27WFtF7CrzxzYQ/eFzIqkXW+YEHcZrA2PZswv1XepsLy00oEuKxqlmYjJEwCA7ZBrYnMegrbG8FiyEQTONCrgsWGa2qsO371L06L0NOO4kGUEHQgEexF61OPlwsEEkcbu8sgmbKrH8KM5VQ2H8RLn2tSgOItkUTCxGjBSBcA2BU2IFxbp8qq8x8yPPKWQmJbKiRiQhVVFCgX0vsTf1qxFDRzgkuE4i0+Hh8eKaIzNEVJDwyWSdGABIF3B0BtmBtYGhMqrhpnCYWXEYHFRQNPAQxnhMhZo1utysiFWKk73AJvY0I4vzc0uAiw7oTNh8xixKYkLIASTkZQCWFrDe/lBqhxtRhJfCUSSGSBX8cSyq0hkiD+ImRspjUkixDE5Tc9gYOwwjhUs0iTrm+8CGB2WQ5oYWSXEf4aNqSYYidvLJ7V5xGKXA8Qmkw+GOKwksRkMdiVkwmJKkgWFxlYhbgG2UX3qnx/gkMWHEiKQUGGtaR3CifDmSTxVcnwwXtkIsD5gdRWxwkf3/AQKSFkOEzhJcSJAuJhjdxcnIoJclch0yi9ABHCcOjgmlwow8uI4dizAWXL+Ph5ZEDoCRfLKgk1B3HqCDVj4eIcPhYVbxFj400auBowURqCPe1BuHGMDHSKARHAklo5cUEZziY4nL5mV28sjXB0uKlfhsZn4WU8RIsVIueEyP5D4/glkYEEK63ZTvvqaAD0XEoMbxMRYsiDGYfF/g4giyyxxz3EE/ZwBZH66A9LguXOdP8Ah+OxiyxifCzySJPEbG652F1B0JAY6HQg203FabheHeE4oqSIGnixCl3JeS//AOqbliwDZ7H/AOBzVDg3EYBhngxWGE+Z/EWVcSkMqHLlIGZWuDbUMKACv2k8p4eBIcbgJPEweJJCgkkxuNSmuttG31BUg0iUycxcxeNBDhIoxDhoCzKnieKzO+rPJIAAx1OgAAuaXaAOtNw8pYB216kXFV55yGyta/cbGmN5UfzDYDT97UqYsHMR6/3vXJGNuizlSCWC8oLCmLN+GO5pQwrkiwpgWdiluoroaIEUuLkS4jyZmt5mUMVtfVb1WxvCklsJmkke92cuR8lA0Ub6CtsXjFuoBGbrVlWuR1rOK7N5NdBfA8EiXIUUJGoztbsO53N9qIYSQS3vYFjcEgED0I7e1avdIFjNgW1b23VT23vWvDmEZF9qHKmJbCUHEZ41KFAw28uo+oq9Bx4ODdSCVy6G/fUXoOOKRNm8OWzE6Lt06VYXFqQBKiuAN/hb3utPGaZsoUHeHYiIEHNchArM2+mtWI+JxpEzu4VUvm72HoNT0pegmga1jKm+4DDTrprbSrQjjLeTER37NdfzI0plvoRxXpz7mLE4njeIT7pEy4aIkB5WyrmvZpMg82axsL622K3N2zgfKWHwi5WcO2gY7sxtsbfCOyra1G4ll1VXjY9hIt9fnVnwsT/J9GX96Vp+FFXT6KAW1mMaQhAcpAGax6KD6Df3pOkLff4glwjOtgRpbNnb31T8/SnuXAO3xxk22v8A7GqX/wCNQ+OmIMH4qfC138uhGgJy7MenWkUJXtj81QTGHSYPHIARe+vT2qlx7k/DYhP8IZl1BW637rcdP6gURWJtWtY+3T1rDJISOlvSnUGhHKxLj5BgyECWZL9A2YKRtbOLgg63Fq94HNJBN91xB/EtmjlUZUmQHUldhILi9vfa4ppmiL6uqv2uAbfX5VvkAGnhp22A17etH6aDm/Rc4zyphnlMhgBmyaSDN8ViATY2JuAde4rnHAuVuIIAyxNC4EboZDGih1IEmYXuQcubbrXaGxkaFA0qDMcqgsLsxF7DudDpSrxLmPh7Fw2IaTKcpCrIcpN9NF30b6UsoQXZSEpyapX/AFDrcVjRQLgHci9/Mfi13bXrSzzDx2EAHLrnDmw10st2PUWOU+horhYIJIxIqkg3+IWOhtqPlQ3jOEhZSrRrb6EaW0I1FNK3H4k0oxlsRcVxWCDEy5I1JIBJ+KxzEWBOwqjjuPJJnBFtRqpsb+4qPjeBIZAozZSVv1y6FM3cAC16Avg2HxWG/W+pqCi2X5Ki5ieKgaZsxv13t+9U556inC3Gg02qu8lXRFl3iCDWwGjWNugI0v8APrVjDzSBDCJZRGCy5BI4Qi/m8gOXXqLa0KmxTNe9tSCbC17bXqWHHkaN13OnXroKVJpHRlnjlJtL97/0EcbipArkyynyhD+I9yl9EJJ1TQeU6baVVi4hPIQfvE/4WVkvK5KkeUZNdCBcC1u1Q8QlIysDpa3cW7Hv/tQ4ztrra9r2sNtvbatpiqWO+tb/AM1/j+5ei4ziDJcYicF7IW8V8xXNcKTfUXN7bXojh8QzMWMjmRP4y5L3U+U5xqCPqLUuNKS2a+t730370R4S5GdybA7k216mt2KpQS2iziMP+HIQW1IZrsTmIuSxudWAZtT3NUZ1ylFVVJZVa7AG5bprsOlb4niROi9P4v10tVRMawABAbL8NxqOuh7elY0x4SxpV0/z+/3r+LI8QCGYWtYnQdPSoq2kcsSTuTc+5rWmIyq9HQTFLGodS8YOuvmX0qWHiUm7qsg/y7/nRzj8l1yZtCQtv79KHRYaN7BTfW17WtauaMtFJbZJw7iMGcXvGx0ObQfnpTHGgfyxkEnsRf5UrcZw6IMo199ab+B8uxDDnOCCFvnJOhtra2wFPbFaQrTcC3MizRs3+GchIYii/C4X8NXTzsGylQpYiwvmNvpV/Ac0zxYbwVAZVzDOdWa/a+2lBcLxt4xaOJlHWxIuf+Wt6BuxkWc5yJLktqSbixt2qWZGA8pB9e1Lo5uxLeXNCLafiMCdO9+tY/HsSwsPudzvcgf0oasRxNOHYUpNnZgctzprfppR2LHhvjVly7bAN73IpXxfE5gLGfDxjbyXc+4AAHegcuJS5LzSynsPIPnqfytWqK9NcrVUP2M5piQWDID3N2/IfvSlxTmIuT+NKR/KgWJfrq1AJJl1Ij+pNQRyM4a5VcutupuQLD11v7A1Xn+CXD8k2PxNgHRRG6tmD3LPf3Jp7H2nxph4sueScrbIpKhTsQ7bAXB0AJtbauZTqXcWv6UZwPDBGMzfH0uNv965sjT7OnHFoKTc8Y+7PJiJFZtAisyog/yi+/qbnWp+E/aBilnjaXEytGpOZcxNwVI1HXUg0scZckgEC4G/ehhlrY3QOjp+A5qxeIlMr4mREIDLEjWULtcndjcG/t7Uw/f5ZFusslx0Mh1t/WuXcn8T8xibb4l/qt+muo9zTphYi2sT+bqrG30711QklE5JxbkWjxbMGSUs17hlck39Cpqq/C7oREWMZNzEW1UjZoi3wka6HQ7aVDj8ZExC4pSr6gSWIbbv1GvW9aYKRo/hnjkTcG4Vh7jrT80xODQQwuOLA4bEE30KSW6qbpIOzKwFx6UP5G4dHM/EIZ1GbPf/ADKc0ikg+l6t46NMRESNJk1Q36jp7H9qo8uzsMcsu3jRFZB//RBf9FH51CaV7OvE2ouv+UO2CJihWNt1uL99TY/S1AuLY3erXEcXSlxXFb1tUI5W7YM4tPc3DEH0tr73pfxMnqT86tY2ehcr0ARu1RMaxjWhNAGXrwP3Fx/e1eZqaJ+AxhoYRG5E0UDjF5jkUylA7EWy+EmdlIPmuNSNqDRcS+yEEHdT+x0PyrUYRidFI99qbIuSRLmCGWJwsuWOYLcvFJEqeYAALIJWA0+KMi5FSy8pxgFUxEhZpUjicfAyvFDMXKgaKI5ZHvmGiDe9ACacGwOqE/p+VZNf+NgANlH7DQfOnJeTVJYHEOR4kuQXA8XDrCk0ckbG4z5ZVYr1XNbVarYflCNsmsoD5QW8uWEnCxz55vLqhMpAHl0jbUnSgBOd76DQdv371pTwnK2HaN3RmZo8GJpY2NmWR8OsqSx2+OLM2UjdTvoQaR6AMrKysoA6Lj8a0jAjoaJ8Kw+bcgW1AsdfpWVlc3SLem5whnxKIAT5rt/pGpvTvx7ErBh2P81lC9Df/asrKePQkuxW4XB4pZb5F+I3HQdqvLw1N43LWNvS/wAtq8rKW3b2FKjfhnC4TKXMQ8W9zmF9e4B0+dU+buWZJ5hLGAdAGW4Um3W50Pb5VlZVeKaE5NMVcZwKVf8A0rWF7LroNzuSelCNKysqdUyi2iaWPS/5VDDhjfXc6Cvaymb0YlsNcL4UBdrXYf3pU2OewP7V7WVz9st0J+JJZidqoyfl/e1eVldBII8Hbz5fS+u++n60wxcUZNGBYdGHxD96ysrFphVrZvxDmd2TLdJF/lkQEj2vqKCrJE51jdD3Rjb6GsrKpehGgpDO0Y0d9DpcFWA6+holy/ir4g3N9C4/1WyN/wB16yspltGddBXiWKpV4hPXtZQKgDiXqk5rysoGI2NRk15WUAeVJ96fIY87ZCblMxyX75b2rKygCEse5/8AG1Z4h7n6n2/SsrKAPCxItc2rwue57fLtWVlAG74lybl2JtluST5bWy+1ulRVlZQBlZWVlA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23562" name="Picture 10" descr="http://static2.cdn.ubi.com/ncsa/ubiblog/images/boilerplate/Watch_Dogs_Box_Art_Agnost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1556792"/>
            <a:ext cx="1467718" cy="2065678"/>
          </a:xfrm>
          <a:prstGeom prst="rect">
            <a:avLst/>
          </a:prstGeom>
          <a:noFill/>
        </p:spPr>
      </p:pic>
      <p:pic>
        <p:nvPicPr>
          <p:cNvPr id="23564" name="Picture 12" descr="http://static2.cdn.ubi.com/ubicom/MMDoC/mmdoc_644x27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5104098"/>
            <a:ext cx="3888431" cy="1660432"/>
          </a:xfrm>
          <a:prstGeom prst="rect">
            <a:avLst/>
          </a:prstGeom>
          <a:noFill/>
        </p:spPr>
      </p:pic>
      <p:pic>
        <p:nvPicPr>
          <p:cNvPr id="1026" name="Picture 2" descr="ACSyndicat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45155"/>
            <a:ext cx="2095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251520" y="2209800"/>
            <a:ext cx="6048672" cy="4325112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smtClean="0"/>
              <a:t>Ancien BMG, firme de service client-serveur, racheté par </a:t>
            </a:r>
            <a:r>
              <a:rPr lang="fr-CA" dirty="0" err="1" smtClean="0"/>
              <a:t>Tink</a:t>
            </a:r>
            <a:r>
              <a:rPr lang="fr-CA" dirty="0" smtClean="0"/>
              <a:t> Interactive en 2011 et transformer en développeur de jeu.</a:t>
            </a:r>
          </a:p>
          <a:p>
            <a:pPr>
              <a:buFont typeface="Georgia"/>
              <a:buNone/>
            </a:pPr>
            <a:endParaRPr lang="fr-CA" dirty="0" smtClean="0"/>
          </a:p>
          <a:p>
            <a:r>
              <a:rPr lang="fr-CA" dirty="0" smtClean="0"/>
              <a:t>Fondation: 1996</a:t>
            </a:r>
          </a:p>
          <a:p>
            <a:r>
              <a:rPr lang="fr-CA" dirty="0" smtClean="0"/>
              <a:t>Nombre d’employés: 150</a:t>
            </a:r>
          </a:p>
          <a:p>
            <a:r>
              <a:rPr lang="fr-CA" dirty="0" smtClean="0"/>
              <a:t>Spécialités: Jeux mobiles et campagnes marketing</a:t>
            </a:r>
          </a:p>
          <a:p>
            <a:r>
              <a:rPr lang="fr-CA" dirty="0" smtClean="0"/>
              <a:t>En croissance agressive</a:t>
            </a:r>
          </a:p>
          <a:p>
            <a:pPr marL="109728" indent="0">
              <a:buNone/>
            </a:pPr>
            <a:endParaRPr lang="fr-CA" dirty="0" smtClean="0"/>
          </a:p>
          <a:p>
            <a:endParaRPr lang="fr-C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9228" y="5017364"/>
            <a:ext cx="2828536" cy="1676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9712" y="725215"/>
            <a:ext cx="2488353" cy="1484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4812" y="2627585"/>
            <a:ext cx="2670622" cy="194309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692696"/>
            <a:ext cx="304673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1164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4906888" cy="4325112"/>
          </a:xfrm>
        </p:spPr>
        <p:txBody>
          <a:bodyPr>
            <a:normAutofit lnSpcReduction="10000"/>
          </a:bodyPr>
          <a:lstStyle/>
          <a:p>
            <a:r>
              <a:rPr lang="fr-CA" dirty="0" smtClean="0"/>
              <a:t>Fondation: 1996</a:t>
            </a:r>
          </a:p>
          <a:p>
            <a:r>
              <a:rPr lang="fr-CA" dirty="0" smtClean="0"/>
              <a:t>Nombre d’employés: 10 au Québec, croissance prévue vers 40 d’ici 2 ans (autant qu’en Belgique)</a:t>
            </a:r>
          </a:p>
          <a:p>
            <a:r>
              <a:rPr lang="fr-CA" dirty="0" smtClean="0"/>
              <a:t>Spécialité: Jeux de rôle de la série </a:t>
            </a:r>
            <a:r>
              <a:rPr lang="fr-CA" dirty="0" err="1" smtClean="0"/>
              <a:t>Divinity</a:t>
            </a:r>
            <a:r>
              <a:rPr lang="fr-CA" dirty="0" smtClean="0"/>
              <a:t>, PC d’abord, consoles ensuite</a:t>
            </a:r>
          </a:p>
          <a:p>
            <a:r>
              <a:rPr lang="fr-CA" dirty="0" smtClean="0"/>
              <a:t>Ont financé leur dernier jeu par </a:t>
            </a:r>
            <a:r>
              <a:rPr lang="fr-CA" dirty="0" err="1" smtClean="0"/>
              <a:t>Kickstarter</a:t>
            </a:r>
            <a:r>
              <a:rPr lang="fr-CA" dirty="0" smtClean="0"/>
              <a:t> </a:t>
            </a:r>
            <a:endParaRPr lang="fr-CA" dirty="0"/>
          </a:p>
        </p:txBody>
      </p:sp>
      <p:pic>
        <p:nvPicPr>
          <p:cNvPr id="3074" name="Picture 2" descr="http://cdn-static.gamekult.com/gamekult-com/images/photos/30/50/11/61/divinity-original-sin-jaquette-ME3050116193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5146" y="2000609"/>
            <a:ext cx="3628306" cy="45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upload.wikimedia.org/wikipedia/en/2/24/LarianStudios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2656"/>
            <a:ext cx="1228602" cy="1901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78821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tudioParabole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2649" y="6165287"/>
            <a:ext cx="1495117" cy="552363"/>
          </a:xfrm>
          <a:prstGeom prst="rect">
            <a:avLst/>
          </a:prstGeom>
        </p:spPr>
      </p:pic>
      <p:pic>
        <p:nvPicPr>
          <p:cNvPr id="5" name="Picture 8" descr="StudioParabole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70641" y="4536487"/>
            <a:ext cx="1679339" cy="1679339"/>
          </a:xfrm>
          <a:prstGeom prst="rect">
            <a:avLst/>
          </a:prstGeom>
        </p:spPr>
      </p:pic>
      <p:pic>
        <p:nvPicPr>
          <p:cNvPr id="6" name="Picture 1" descr="Berserk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4502556"/>
            <a:ext cx="1512168" cy="1688821"/>
          </a:xfrm>
          <a:prstGeom prst="rect">
            <a:avLst/>
          </a:prstGeom>
        </p:spPr>
      </p:pic>
      <p:pic>
        <p:nvPicPr>
          <p:cNvPr id="8" name="Picture 4" descr="ninedotsstudiofeatur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2799" y="1438142"/>
            <a:ext cx="3799424" cy="168992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1520" y="5877272"/>
            <a:ext cx="222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err="1" smtClean="0"/>
              <a:t>Chainawesome</a:t>
            </a:r>
            <a:r>
              <a:rPr lang="fr-CA" sz="1600" dirty="0" smtClean="0"/>
              <a:t> </a:t>
            </a:r>
            <a:r>
              <a:rPr lang="fr-CA" sz="1600" dirty="0" err="1" smtClean="0"/>
              <a:t>Games</a:t>
            </a:r>
            <a:endParaRPr lang="fr-CA" sz="1600" dirty="0"/>
          </a:p>
        </p:txBody>
      </p:sp>
      <p:pic>
        <p:nvPicPr>
          <p:cNvPr id="10242" name="Picture 2" descr="http://geekfestqc.net/wp-content/uploads/2014/03/logo_15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4437112"/>
            <a:ext cx="1428750" cy="1428750"/>
          </a:xfrm>
          <a:prstGeom prst="rect">
            <a:avLst/>
          </a:prstGeom>
          <a:noFill/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1859" y="1695103"/>
            <a:ext cx="1368152" cy="182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2280" y="1830411"/>
            <a:ext cx="1907993" cy="1588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59352" y="3493311"/>
            <a:ext cx="2886317" cy="82466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L’évolution du marché du jeu vidéo.</a:t>
            </a:r>
            <a:endParaRPr lang="fr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492896"/>
            <a:ext cx="606742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Les premiers pas d’Atari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i="1" dirty="0" smtClean="0"/>
              <a:t>Nolan Bushnell, fondateur d’Atari, « créateur » de l’industrie du jeu vidéo, avec </a:t>
            </a:r>
            <a:r>
              <a:rPr lang="fr-CA" i="1" dirty="0" err="1" smtClean="0"/>
              <a:t>Pong</a:t>
            </a:r>
            <a:r>
              <a:rPr lang="fr-CA" i="1" dirty="0" smtClean="0"/>
              <a:t> en 1972.</a:t>
            </a:r>
          </a:p>
          <a:p>
            <a:pPr>
              <a:buNone/>
            </a:pPr>
            <a:endParaRPr lang="fr-CA" i="1" dirty="0" smtClean="0"/>
          </a:p>
          <a:p>
            <a:endParaRPr lang="fr-CA" dirty="0" smtClean="0"/>
          </a:p>
          <a:p>
            <a:pPr lvl="0"/>
            <a:endParaRPr lang="fr-CA" dirty="0"/>
          </a:p>
        </p:txBody>
      </p:sp>
      <p:pic>
        <p:nvPicPr>
          <p:cNvPr id="12" name="Picture 5" descr="684px-Pong_cabinet_-_320846208_-_axeldeviaj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5816" y="3331879"/>
            <a:ext cx="3482176" cy="304944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L’entrée dans les salons</a:t>
            </a:r>
            <a:endParaRPr lang="fr-CA" dirty="0"/>
          </a:p>
        </p:txBody>
      </p:sp>
      <p:pic>
        <p:nvPicPr>
          <p:cNvPr id="25602" name="Picture 2" descr="Magnavox Odyssey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2564904"/>
            <a:ext cx="4248472" cy="2543773"/>
          </a:xfrm>
          <a:prstGeom prst="rect">
            <a:avLst/>
          </a:prstGeom>
          <a:noFill/>
        </p:spPr>
      </p:pic>
      <p:pic>
        <p:nvPicPr>
          <p:cNvPr id="25604" name="Picture 4" descr="http://cancui.files.wordpress.com/2009/02/pong_img.gif?w=5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924944"/>
            <a:ext cx="3343275" cy="1905000"/>
          </a:xfrm>
          <a:prstGeom prst="rect">
            <a:avLst/>
          </a:prstGeom>
          <a:noFill/>
        </p:spPr>
      </p:pic>
      <p:pic>
        <p:nvPicPr>
          <p:cNvPr id="25606" name="Picture 6" descr="http://www.atarimuseum.com/videogames/dedicated/pong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157192"/>
            <a:ext cx="1923446" cy="934245"/>
          </a:xfrm>
          <a:prstGeom prst="rect">
            <a:avLst/>
          </a:prstGeom>
          <a:noFill/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28" y="5157192"/>
            <a:ext cx="2448272" cy="104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Le tournant ’70-’80: l’âge d’or des arcades.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fr-CA" dirty="0" smtClean="0"/>
              <a:t> </a:t>
            </a:r>
          </a:p>
          <a:p>
            <a:endParaRPr lang="fr-CA" i="1" dirty="0" smtClean="0"/>
          </a:p>
          <a:p>
            <a:endParaRPr lang="fr-CA" i="1" dirty="0" smtClean="0"/>
          </a:p>
          <a:p>
            <a:endParaRPr lang="fr-CA" dirty="0" smtClean="0"/>
          </a:p>
          <a:p>
            <a:pPr lvl="0"/>
            <a:endParaRPr lang="fr-CA" dirty="0"/>
          </a:p>
        </p:txBody>
      </p:sp>
      <p:pic>
        <p:nvPicPr>
          <p:cNvPr id="5" name="Picture 1" descr="Space_Invaders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3284984"/>
            <a:ext cx="2451543" cy="1057029"/>
          </a:xfrm>
          <a:prstGeom prst="rect">
            <a:avLst/>
          </a:prstGeom>
        </p:spPr>
      </p:pic>
      <p:pic>
        <p:nvPicPr>
          <p:cNvPr id="6" name="Picture 3" descr="Space_Invaders_sty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8014" y="4509120"/>
            <a:ext cx="1497722" cy="1929065"/>
          </a:xfrm>
          <a:prstGeom prst="rect">
            <a:avLst/>
          </a:prstGeom>
        </p:spPr>
      </p:pic>
      <p:pic>
        <p:nvPicPr>
          <p:cNvPr id="7" name="Picture 4" descr="Asteroid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8224" y="4725144"/>
            <a:ext cx="2221388" cy="408115"/>
          </a:xfrm>
          <a:prstGeom prst="rect">
            <a:avLst/>
          </a:prstGeom>
        </p:spPr>
      </p:pic>
      <p:pic>
        <p:nvPicPr>
          <p:cNvPr id="8" name="Picture 6" descr="asteroids_lar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8" y="5192678"/>
            <a:ext cx="1744978" cy="1308733"/>
          </a:xfrm>
          <a:prstGeom prst="rect">
            <a:avLst/>
          </a:prstGeom>
        </p:spPr>
      </p:pic>
      <p:pic>
        <p:nvPicPr>
          <p:cNvPr id="10" name="Picture 1" descr="500px-Pac-Man_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81678" y="2132856"/>
            <a:ext cx="2962322" cy="888696"/>
          </a:xfrm>
          <a:prstGeom prst="rect">
            <a:avLst/>
          </a:prstGeom>
        </p:spPr>
      </p:pic>
      <p:pic>
        <p:nvPicPr>
          <p:cNvPr id="11" name="Picture 3" descr="Donkey_Kong_1981_Logo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67944" y="3573016"/>
            <a:ext cx="1509361" cy="827714"/>
          </a:xfrm>
          <a:prstGeom prst="rect">
            <a:avLst/>
          </a:prstGeom>
        </p:spPr>
      </p:pic>
      <p:pic>
        <p:nvPicPr>
          <p:cNvPr id="12" name="Picture 4" descr="DonkeyKong.jpe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3928" y="4509120"/>
            <a:ext cx="1740235" cy="1988840"/>
          </a:xfrm>
          <a:prstGeom prst="rect">
            <a:avLst/>
          </a:prstGeom>
        </p:spPr>
      </p:pic>
      <p:pic>
        <p:nvPicPr>
          <p:cNvPr id="13" name="Picture 5" descr="foar_videogames_pacman608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8224" y="2996952"/>
            <a:ext cx="2165798" cy="13536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Quelques chiffres!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A" dirty="0" smtClean="0"/>
              <a:t>78 milliards $ US en vente (</a:t>
            </a:r>
            <a:r>
              <a:rPr lang="fr-CA" dirty="0" smtClean="0"/>
              <a:t>2013) </a:t>
            </a:r>
            <a:r>
              <a:rPr lang="fr-CA" dirty="0" smtClean="0"/>
              <a:t>contre 68 en 2012</a:t>
            </a:r>
          </a:p>
          <a:p>
            <a:pPr lvl="1"/>
            <a:r>
              <a:rPr lang="fr-CA" dirty="0" smtClean="0"/>
              <a:t>Devant le cinéma mais… après la </a:t>
            </a:r>
            <a:r>
              <a:rPr lang="fr-CA" dirty="0" err="1" smtClean="0"/>
              <a:t>porn</a:t>
            </a:r>
            <a:endParaRPr lang="fr-CA" dirty="0" smtClean="0"/>
          </a:p>
          <a:p>
            <a:pPr lvl="0"/>
            <a:r>
              <a:rPr lang="fr-CA" dirty="0" smtClean="0"/>
              <a:t>Sa plus forte croissance est à venir: au cours des </a:t>
            </a:r>
            <a:r>
              <a:rPr lang="fr-CA" dirty="0" smtClean="0"/>
              <a:t>3 </a:t>
            </a:r>
            <a:r>
              <a:rPr lang="fr-CA" dirty="0" smtClean="0"/>
              <a:t>prochaines années, taux annuel de 17%, pour dépasser le 100 milliards US d’ici 2016-2017</a:t>
            </a:r>
          </a:p>
          <a:p>
            <a:pPr lvl="0"/>
            <a:r>
              <a:rPr lang="fr-CA" dirty="0" smtClean="0"/>
              <a:t>+ de 1150 compagnies dans 50 pays</a:t>
            </a:r>
          </a:p>
          <a:p>
            <a:pPr lvl="0"/>
            <a:r>
              <a:rPr lang="fr-CA" dirty="0" smtClean="0"/>
              <a:t>+ de 10 plateformes courantes</a:t>
            </a:r>
          </a:p>
          <a:p>
            <a:pPr lvl="1"/>
            <a:r>
              <a:rPr lang="fr-CA" dirty="0" smtClean="0"/>
              <a:t>Plus d’1 personne sur 2 en possède</a:t>
            </a:r>
          </a:p>
          <a:p>
            <a:pPr lvl="0"/>
            <a:r>
              <a:rPr lang="fr-CA" dirty="0" smtClean="0"/>
              <a:t>C’est 40 ans pour passer d’un marché de </a:t>
            </a:r>
            <a:r>
              <a:rPr lang="fr-CA" dirty="0" err="1" smtClean="0"/>
              <a:t>geeks</a:t>
            </a:r>
            <a:r>
              <a:rPr lang="fr-CA" dirty="0" smtClean="0"/>
              <a:t> ti-gars immature, à tout le monde joue même </a:t>
            </a:r>
            <a:r>
              <a:rPr lang="fr-CA" dirty="0" err="1" smtClean="0"/>
              <a:t>matante</a:t>
            </a:r>
            <a:endParaRPr lang="fr-CA" dirty="0" smtClean="0"/>
          </a:p>
          <a:p>
            <a:pPr lvl="0"/>
            <a:endParaRPr lang="fr-CA" dirty="0" smtClean="0"/>
          </a:p>
          <a:p>
            <a:pPr lvl="0"/>
            <a:endParaRPr lang="fr-C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 crash de 1982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CA" i="1" dirty="0" smtClean="0"/>
          </a:p>
          <a:p>
            <a:pPr>
              <a:buNone/>
            </a:pPr>
            <a:endParaRPr lang="fr-CA" i="1" dirty="0" smtClean="0"/>
          </a:p>
          <a:p>
            <a:endParaRPr lang="fr-CA" i="1" dirty="0" smtClean="0"/>
          </a:p>
          <a:p>
            <a:endParaRPr lang="fr-CA" dirty="0" smtClean="0"/>
          </a:p>
          <a:p>
            <a:pPr lvl="0"/>
            <a:endParaRPr lang="fr-CA" dirty="0"/>
          </a:p>
        </p:txBody>
      </p:sp>
      <p:sp>
        <p:nvSpPr>
          <p:cNvPr id="23554" name="AutoShape 2" descr="http://cdn1.vox-cdn.com/uploads/chorus_image/image/32229333/Photo_3.0_cinema_640.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780928"/>
            <a:ext cx="57912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52" name="Picture 24" descr="http://3.bp.blogspot.com/-3oO4hFTuQ9o/UD1L2eoqkVI/AAAAAAAAF88/Z-uTmx4jXWM/s1600/Colecovision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3501008"/>
            <a:ext cx="2160240" cy="864096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Des guerres de consoles</a:t>
            </a:r>
            <a:endParaRPr lang="fr-CA" dirty="0"/>
          </a:p>
        </p:txBody>
      </p:sp>
      <p:pic>
        <p:nvPicPr>
          <p:cNvPr id="10" name="Picture 1" descr="images (1)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518" t="29855" r="1" b="30755"/>
          <a:stretch/>
        </p:blipFill>
        <p:spPr>
          <a:xfrm>
            <a:off x="1818140" y="6062446"/>
            <a:ext cx="2073401" cy="602595"/>
          </a:xfrm>
          <a:prstGeom prst="rect">
            <a:avLst/>
          </a:prstGeom>
        </p:spPr>
      </p:pic>
      <p:pic>
        <p:nvPicPr>
          <p:cNvPr id="11" name="Picture 4" descr="NES-Console-Se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2" y="4581128"/>
            <a:ext cx="2365710" cy="1648112"/>
          </a:xfrm>
          <a:prstGeom prst="rect">
            <a:avLst/>
          </a:prstGeom>
        </p:spPr>
      </p:pic>
      <p:pic>
        <p:nvPicPr>
          <p:cNvPr id="12" name="Picture 6" descr="Sega-Master-System-Set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20072" y="4653136"/>
            <a:ext cx="2648691" cy="1456781"/>
          </a:xfrm>
          <a:prstGeom prst="rect">
            <a:avLst/>
          </a:prstGeom>
        </p:spPr>
      </p:pic>
      <p:pic>
        <p:nvPicPr>
          <p:cNvPr id="13" name="Picture 3" descr="images (2).jpe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52120" y="6093296"/>
            <a:ext cx="1578177" cy="522013"/>
          </a:xfrm>
          <a:prstGeom prst="rect">
            <a:avLst/>
          </a:prstGeom>
        </p:spPr>
      </p:pic>
      <p:sp>
        <p:nvSpPr>
          <p:cNvPr id="21" name="Espace réservé du contenu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CA" dirty="0" smtClean="0"/>
              <a:t>  </a:t>
            </a:r>
            <a:endParaRPr lang="fr-CA" dirty="0"/>
          </a:p>
        </p:txBody>
      </p:sp>
      <p:sp>
        <p:nvSpPr>
          <p:cNvPr id="22530" name="AutoShape 2" descr="data:image/jpeg;base64,/9j/4AAQSkZJRgABAQAAAQABAAD/2wCEAAkGBxQSEhUUExQUFRQXFBQXFRgVFRQXGBcUFBQWFhUWFRoYHCggGBwlHRQUITEhJSkrLi4uFx8zODMsNygtLisBCgoKDQ0OGBAQGjYcIBwvLS0rKywtMzc3LDcsNywsKywtMissLDcwNywsMjAsNywyLC8rLC4sKzEsLCw3NiwsLP/AABEIAKgBLQMBIgACEQEDEQH/xAAcAAEAAQUBAQAAAAAAAAAAAAAAAgEDBAUGBwj/xAA/EAABAgIGBgcGBQQDAQEAAAABAAIDEQQFEiExUQZBYXGBkQcTIjKh0fBCYpKxweEjUnKi8RQVgrIkM0MWCP/EABgBAQEBAQEAAAAAAAAAAAAAAAABAgME/8QAIxEBAQEAAQQCAQUAAAAAAAAAAAERAhIhMUEDEwQFUWGR0f/aAAwDAQACEQMRAD8A9xREQEREBERAREQEREBERAREQEREBERAREQEVuNGawFznBrRiXEADeSuVrXpKq2BOdJbEcPZggxTzb2fFB1yLx6tum5s5UWiud70d4aN9lk58wuMrrpQrKPMCO2C3KAwNMsrTpu4ghB9HUmlMhttRHtY3WXuDRzK5OuOlCrKPjSGxXflgAxZ/wCTeyOJC+bKXSnxXWoz3xXZxHOeebiVjvM0Hsla9Owwo1EJGceIGn4WA/7L0HQzTej1jCtwjZiNl1sJxFqG4/7NN8nC47DML5XMtZWXU9YRqPFbGgOcyI3B2ojW1w9pp1hO6bH2I101VcfoJpa2nUdkQXO7sRs+7EGI3awciuva6aKqiIgIiICIiAiIgIiICIiAiIgIiICIiAiIgIqEyWhrbTOg0afW0mED+Vptu+Fkyg36Ly6tumijsuo8CLFObyIbZ+J8Fx1Z9LtPizELqoA9xlp3xPmOQCD6Bc6QmbgubrfT2r6NMRKTDLhi2GTFdulDBlxXzrWlcx6TfSI8WKcnvcW8GjsjktfccB64IPaK26a4TQRR6NEedTormw2nbIWj8lxla9K9YRz2YjaO2eEFjZyyLolo8pLiXQ8yOKtmzqmdyYmsmsKyi0gkx4sSKcfxHufLcCZDgsVzVl0WrYz+5DN2JN0pgkTnsBPArYf/ADTpExo0Nkp3TvmBhLMm5DWhJGaiXDUCVfsiHEBlMBwxkZgHXqW1jxxSLMGEy9x7NzWgZXN44rPK2XtNWSWba0tHguiODQWtJzU60oBhWZutWgdRAEtQneVCLCdDfLBzTiDrGRWwhRGMY6I8dY4za1pJung4ngrnLZZeydsytLPK5UWRS6PYIycA5pzBWOtS6zZlx1WgWkpoVIDyfwXybGGQ1P3i/gSvpWqqaHtBBBBAIIvBGohfIMJ18s13ugGnr6A4QYxL6PO6+boW1ubdnJRZX0oCqrX1VWcONDa+G4Pa4Ta5pmCFngo0qiIgIiICIiAiIgIiICIiAiLFrKnw6PDdFiuDWMBLichlmdiDKWnrXSmh0b/upMFhyLwXfCJnwXgemWmlJpkV7mxIkOBOTYTXua2yMC+zi461x4RNe91t0yUOHMQYcWMc5CG3m6/wXG1r0w02JMQWQoAzAMR3N137V56yE46udyuGG1vecNwvKuGsus9IqXST+PSIsQZOebPwiTRyWHCwkApW2+y0u2m5SMOJKcgwbB4KLJfSLoZ13b7lZeGD2p/pCuwYLS4dY50r5nHwWYTBa1zWw3OdfJxdKWTg0cEtwnf+GJRoT4jrMOGXE4DE75LeQdDaS4TiuhwW3d5w1gyuHAY+0FoqNSHw3texxa9pmHNMiFjujR497nmQ7PaJMtgHBaZdBRaFQIbA6PFe9xbMtZdJwnabOX6ZHYSo0jSyBCJ/paOxmFlzu07Em/P2eW1c46htBkXOJ1jBSsBvdYBtN5Q1k0/SWPGJOE2tabIkLLCS0cJlaxxe+9zjz+quNhtn2iqveC4yaTlqARFIL7TZHEYbtYWfQ6TZa4NucWkWshfy+6wGsk4udIY3bxJSb7oJ8B44qDIjOHVAOn1gddhIsImb9h+asMeSCCJgyxwxmjnH3W7hM+Kh1c7yPiKkmLbqMaJOQLphs7IF8pmZA4q1hq5+SyRsPISUbMsh4lXwizZJxJlsuCk1gwGvUL/EqdnYTvVJ/wANCDrNANNotXxLLpvgOItM1t95mRzGtfRNRV1CpMJsSE8PY4XEeIORGS+SHDcPmuh0K0ui1dFm0l0JxHWQ75H3m5OUWV9WAqq0OjekMKlwmxYTrTXcwdbXDUdi3oKNKoiICIiAiIgIiICIiDBrujxIkCKyFEMKI5jgx4lNr5dk3r5drOmR3u/GiRHua5zXiI97rL2m8dor6vK8L6ZNHOoj/wBUwShR+zFlgIvsu4hErz9t4Qgh1ltltwMyL7zqViE8gyOIWS+9zDm1zTwvCqLL4c+84nwRoAwAVxwVCFRfotu8sGGM5Xa9ayKDR4lIc5tq5oJm4yHZ8FgMmbhMz1DWtgTZhvY4uZMTntwAO+7kueTXbqvRM3Pf7DaTBZ3YdsjXEM28hjgrFEojYr7+yCWm43StAOAHJWoQFptoEiYJAMpjXLfJZNJpTQJNaIQkQTaNp18wTPXckmVi3Yxa06vrXdVMQ59mcp3Y4bVgA2HOJBsOE+zjbA17FkWwe6HO4SCFr9cmjx5nyXRzYzXOmSGgbTerbxM3uLtyyhBnfe7afupE/pG4eaDEZCOpoA23/JS6vNxOwfZXw3YT+o3KTXgYjgJAcUXFhkIDUBv+yrPed1wVyI+7AY7yrXFQJ7huUHD0VLwUSPRTEQPE7lSW4eJVyW3ko8hvxSiB578FGf8AAVyW8naok7eAUEbPDeoETzPgrvDmoY5lButEtKI1XxQ+GZtP/ZDJ7Lx9DkV9H6JaUQabCESE6Ywc095jvyuGr6r5Vc3OQ8VtNGq8jUKKIsFxGbT3YjfyuGv6Isr65BVVyWhWmEGnQg5hk8S6yGe8w/UZFdY100aVREQEREBUJVV869KdZU2LWMeCYjxChuHVMa4taG2GumZETJmTerB9EzVV4z0O6SR/xYEeI54aGuh2yXFowLZm8hevUaPaCgyFp9KalZTKNEgvwe0yOTvZdwK3CoQg+RqfRHwYjmRBKJDcWP4XAqb39hrvyxB4r07pr0asvbTWDsmUOOBtuY/6cl5fAhEtezHAjbI3Ksr8QX8VQMKl+I6+TIYzd2j5KJgt9t74n7Wpgt9c1pnaAOy8+CkyI90yGk7XmXgrgIb3WgcJnmVV5niSTtKRduZqBhO9qJwZ6mjYLRg0TzcZlVHr0fJUPP161KIkTt4NuVsy1AccUceHioub6KChdPWeHr6qJHBSKjr27b1RAgbVQjcFc9XKktwVFlzfRQq4VAj0EEJ+tapNSLdw348FEt4qEUJ28AqEbhvQmWuW7FRAnq4lRA35lRO8BVcdvJUN2qW9BGWwnaUnmeSrKeZR09g+aoS/kqEp5lStDfvVHEqDYVNW0WixWxYT7ERvIjW1w1gr6D0C05h06HKYZGaB1kM6vebm0+C+agsmrqfFgRWxITnMiNM2kYjYcxsRZcfYjHzUlxegGkcSlUWHFjM6t7pgjU6yZW25A33LsmPmjSSItRpbXIoVEjUgyJhsJaDrebmDi4hBtprwvpiolin2x/6QobuLZsP+oXOUSsqRS/8AkUikRnOcTINiOY0SJuDWkAblYrVspEue79bnOI3FxJkufH5uN59L38/075uP4/33x/rZaDR7FLHvNI8fuvcaki3L5npEYta4tJDpG8YrGq7SGlQgCykRmk5RHea6PBH16Ci+V4enlYtwpkbiWn5hZUPpDrK7/mRLjPCHfv7N6D6Nr2rGUmBEgvE2vaWnjrG0GR4L5lrGrIlFpESBEudDdZnhNnsu3SlzXqnRr0iR6W8waSGEgdmI0WSSBOThhxEljdM1R2mspsMTMPsRgPahONzjuJl/lsQseX+O5LGQ4lGumMQBqwvGqSkGz1Enb9/JGUZ348vX1VHSvlMetiuGHLEgbNfn4K071P7+SoDZh4eCiRt5KUszLf6moj16xUFANij8uXkFc9etagPXrFURVHbuf3UvXqXmqS9fwoIy3qhb61qp9evuh9esEFJceagbtm5TKidiuCFmagSNZnsCm8bVDDIfPzSipbkJDaoubvPrmqzCo5x1XKCJEtnz81E896qArrIBOA44IiwSdwVLC2EOgZnksiFAAwARWsh0Rx1S3rIbV2ZJ8FmRaQ1veIHzWO6nE3Mad58sUNRjEQ2zlu2lbHQ3R80mKA6dnvRD7uQ2nDmrNW1PGpDwA0vM9Qk1u0nDmvW9GKkFGhBgkXkzeRrdkNgFyEmt/VMGUg0SAkABgALgAuuow7K1dUUOV8lu2tRpVeTf/oGt7MCBRgb4sQxHj3IUpfucPhXrK+bOk6nmm1rEY0izDLYDMux39/bL+SXt3JLbkctVVNjQ5ljg2GJmbhdaxst945KVYVnbJlaN4Np3e3SFwE5qxWTpOLG91hLRcRNzbnPcJ94mfJYJbtWOHCW9ePR8n5HyTh9PVsjOixvEK1RKY5rbNzmzmWuAcDLAX3y3KPUOszulnMK3CaDLeZ7pLpZL5ebjys8M/qGxQTDFl4BJZO5wEy5zCe7L8qxoZ4q9Vzi1zXDEPaRhmM1drKB1cSKNVt0rwbiZi8Xa1zlzl0ul78er+3e9F9Ek3rc3PI5BvmvWaPRxHhOhvFprmlrhmCJFcFoPRbFHhiXsN5um4/Rek1NDuW2HzvXVTuoNJiUd19kzhkz7UIm47bvEFYznzutcG3D9v1K9i6YdGzGgCkwxOLAvMvahe0OGPNeNyuBFzCAR5X3XYIiIGQA9a5eahsx3fbzUuZ+XjchG4D1nILSISy9cvqVQnbyw8lOzO83/AC5m7wRw2S9Zn6IIjZ6+iifXrBXHgZzGf8+SCY+n2J+igtObsu2+pKksz643KbzPb6zP0Cobtnrb9Eoty9fyolTcNeO0/e9Rn6F33QRkfXqapKWPzl9ypS4bvNBBLsAUFkuy8lGzmtjCq467vmsmFQmjVPeoNTDo5d3QVkw6uOs8ltbIA81iRawYMJuPuifigiyhNGA53pFAaJkgb1aMaK/AWBzK2VXaIxo19hx955sjmceAQah1NHsgu8AjIMWIZX34Bgv816JVegTGyMV8/dZcOJN/yXWVZUjIQlChtbtAvO84lDHl1U6CRnyLmhgziG/4RfzkuyqvQiBDkXAxDtubyGPGa7mj1UStpRqqAxRcc5Q6tkA1rQ1uQAA8FuqBVcrytzCojRqV8MkioQIdkK6iINbpLWYotFjxz/5wnvH6g3sjnIL5KZSj1giPMz1ge+YnMl1pxI1617r0+Vv1dDhUYHtR4s3Cf/nBk4/uMNeDFLNmEtl2MisYJZFcMRaLhhex/aBu2HBYgCzaPSxZEOIC5g7pBk6HMzcW6nTyKyINDZEcBDiMmbRk+bCA3CeokjJYnLpmcvXtvlw67vD36Y0OA2wSRDxxMQzG5oxVgQiSuhodWxSSxrgT1duywB7rMpy7DSQZXrGilkMnGI4FpBcC1vvBzT2nZLV+SXx3Z+q++yNChCGBEdqvaJyL36rF14aZE7ljEuixGBxLnPcAScSXG9QjRy83ndqDQTOy0YAbFs9FKPbpkIS7pLj/AIgnyWZx77fLXLlMnGeI9jqWFJoAz+V30Xc1WyTVyVUQ+7uHmu0oTJNC2wuUiEHNIImCCCMwcV856XVF/RUt8Cz+GSYkD9LpzZwv5bV9IrhulLRw0mjW4Y/Gg/iMliQO83iBPeAg8PLDKZIbdr+hdfyCtgDadv3PkrpeHdtre9fj3TgRM7VS/GcvWZvRlGydd3rN1/JQJG0+syrl2RJzw8SoHZjs8zego88PWZvUNsjs/k3qrhw5k81RjZ5oKEH+PM3qJZLL681nQaA9xw81t6No467rOyPez3C/UUHNCHPAElXodBccblvqVRBDcWierEAXyvw3rHjRmMHacB8+SGsWDQGjbvWS1gGxYkSnl10NhO11yrR6rjxzI2j7rQZcZfVEVpFMhtxMzkLysZ1KiOuYyW1155YLrKr0HOL7LB8TvJdTV+jEFkuxbOb7/DBXVx5jQ6gix9T4n+vkurqvQWUjEdL3WiZ4k3cl6FAq4nAS3LY0aqVFxy1W6Pwofchif5ndo8zhwW8gVc45rooFWgalmQ4AGpFaWjVTmtjBoAGpZoCqgg2GApoiAiIgIiIPJunXR10ZsCktP/XahvHuvILTzBHELyT+2t2r6nrir2R4L4UQTa9sjnsI2gyPBeB17o7Go8Z7LD3NBNl4Y4hzdRmLpylPaqzY5L+2tzd4eSkKsb+Zw4Lbuozxix3wlU6t2R5FUYMChls5RXN3TExLXIq3/bAfb/b91sgFIKUa+HUcyAIjd5B54roNCKqsR3uJmbJa3bMgErCBXSaGQbT3O1NlzUWPQ6oh3hddAFwXN1JDvXTMFyKkoRGzCmiD5609qE0Omua3swaRN8I/lfPtt5nkQuZc6RMheDKZvPivfukfRz+toj2tH4rO3COu23UN4mOS8Ig0dznAuaW3dqd3aF05IjEtErIh0Rx1S3rbQaK1uACuyAF/iiMarakMWI1k5lxlkBtMluqNVEOEXiKB2SLN4DXC/tZkYSktN/fBDm2GSSZTsbDMC1qWOHR4mADBzPNXEdHTKzgtAk1oAdaEuyJ34k9p2OxaSmaSOdMMmf0iQ54lXaFow+IZlrn7ThzN3JdLV+iIHeIGxgv+I+ShjhxCjxcTYB1NuPmtxVmiD3X2Ze8+Y8MV6FQanYzuMAOeJ5m9baBVhOpGscjVuikNne7ZywbyF5XSUWrZCTWhoyAAW/o1VZhbODQ2jUitDRqp2LZ0erAFs2sAUkFiHRgNSuhqkiAiIgIiICIiAiIgIiIKFa6n0O0tkqEIOUiVUZ61b/tZXXWAqdUMkHIOqnZ4K06pR+Rvwhdn1QyQwRkg4h1Qt1w2fA3yV6DVUrg0AZAAfJdh1AyTqBkgwasotkLZqjWyVUBERBF4uXkXSFUnUx+saOxFmdgf7Q44816+tZXdVw6RDLIjbQx1gg6iCLwg+e40SNMtY0Aaib57hgFWBUr4p7Zc85YjkLgvTYuiUJjrg47HG7wks6jVbISa2QyAAV1McRVuiMpWgGci7yC6OhVFDbg20c3X/ZdPRqp2LaUerAFDHPQKuJ1FbOj1RmFvIdGAV0BFYECrgNSy2QQNSuogoAqoiAiIgIiICIiAiIgIiICIiAiIgIiICIiAiIgIiICIiAiIgKhCIgsRKMCjKK0IiC8GBSREBERAREQEREBERAREQEREBERAREQEREBER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2532" name="AutoShape 4" descr="data:image/jpeg;base64,/9j/4AAQSkZJRgABAQAAAQABAAD/2wCEAAkGBxQSEhUUExQUFRQXFBQXFRgVFRQXGBcUFBQWFhUWFRoYHCggGBwlHRQUITEhJSkrLi4uFx8zODMsNygtLisBCgoKDQ0OGBAQGjYcIBwvLS0rKywtMzc3LDcsNywsKywtMissLDcwNywsMjAsNywyLC8rLC4sKzEsLCw3NiwsLP/AABEIAKgBLQMBIgACEQEDEQH/xAAcAAEAAQUBAQAAAAAAAAAAAAAAAgEDBAUGBwj/xAA/EAABAgIGBgcGBQQDAQEAAAABAAIDEQQFEiExUQZBYXGBkQcTIjKh0fBCYpKxweEjUnKi8RQVgrIkM0MWCP/EABgBAQEBAQEAAAAAAAAAAAAAAAABAgME/8QAIxEBAQEAAQQCAQUAAAAAAAAAAAERAhIhMUEDEwQFUWGR0f/aAAwDAQACEQMRAD8A9xREQEREBERAREQEREBERAREQEREBERAREQEVuNGawFznBrRiXEADeSuVrXpKq2BOdJbEcPZggxTzb2fFB1yLx6tum5s5UWiud70d4aN9lk58wuMrrpQrKPMCO2C3KAwNMsrTpu4ghB9HUmlMhttRHtY3WXuDRzK5OuOlCrKPjSGxXflgAxZ/wCTeyOJC+bKXSnxXWoz3xXZxHOeebiVjvM0Hsla9Owwo1EJGceIGn4WA/7L0HQzTej1jCtwjZiNl1sJxFqG4/7NN8nC47DML5XMtZWXU9YRqPFbGgOcyI3B2ojW1w9pp1hO6bH2I101VcfoJpa2nUdkQXO7sRs+7EGI3awciuva6aKqiIgIiICIiAiIgIiICIiAiIgIiICIiAiIgIqEyWhrbTOg0afW0mED+Vptu+Fkyg36Ly6tumijsuo8CLFObyIbZ+J8Fx1Z9LtPizELqoA9xlp3xPmOQCD6Bc6QmbgubrfT2r6NMRKTDLhi2GTFdulDBlxXzrWlcx6TfSI8WKcnvcW8GjsjktfccB64IPaK26a4TQRR6NEedTormw2nbIWj8lxla9K9YRz2YjaO2eEFjZyyLolo8pLiXQ8yOKtmzqmdyYmsmsKyi0gkx4sSKcfxHufLcCZDgsVzVl0WrYz+5DN2JN0pgkTnsBPArYf/ADTpExo0Nkp3TvmBhLMm5DWhJGaiXDUCVfsiHEBlMBwxkZgHXqW1jxxSLMGEy9x7NzWgZXN44rPK2XtNWSWba0tHguiODQWtJzU60oBhWZutWgdRAEtQneVCLCdDfLBzTiDrGRWwhRGMY6I8dY4za1pJung4ngrnLZZeydsytLPK5UWRS6PYIycA5pzBWOtS6zZlx1WgWkpoVIDyfwXybGGQ1P3i/gSvpWqqaHtBBBBAIIvBGohfIMJ18s13ugGnr6A4QYxL6PO6+boW1ubdnJRZX0oCqrX1VWcONDa+G4Pa4Ta5pmCFngo0qiIgIiICIiAiIgIiICIiAiLFrKnw6PDdFiuDWMBLichlmdiDKWnrXSmh0b/upMFhyLwXfCJnwXgemWmlJpkV7mxIkOBOTYTXua2yMC+zi461x4RNe91t0yUOHMQYcWMc5CG3m6/wXG1r0w02JMQWQoAzAMR3N137V56yE46udyuGG1vecNwvKuGsus9IqXST+PSIsQZOebPwiTRyWHCwkApW2+y0u2m5SMOJKcgwbB4KLJfSLoZ13b7lZeGD2p/pCuwYLS4dY50r5nHwWYTBa1zWw3OdfJxdKWTg0cEtwnf+GJRoT4jrMOGXE4DE75LeQdDaS4TiuhwW3d5w1gyuHAY+0FoqNSHw3texxa9pmHNMiFjujR497nmQ7PaJMtgHBaZdBRaFQIbA6PFe9xbMtZdJwnabOX6ZHYSo0jSyBCJ/paOxmFlzu07Em/P2eW1c46htBkXOJ1jBSsBvdYBtN5Q1k0/SWPGJOE2tabIkLLCS0cJlaxxe+9zjz+quNhtn2iqveC4yaTlqARFIL7TZHEYbtYWfQ6TZa4NucWkWshfy+6wGsk4udIY3bxJSb7oJ8B44qDIjOHVAOn1gddhIsImb9h+asMeSCCJgyxwxmjnH3W7hM+Kh1c7yPiKkmLbqMaJOQLphs7IF8pmZA4q1hq5+SyRsPISUbMsh4lXwizZJxJlsuCk1gwGvUL/EqdnYTvVJ/wANCDrNANNotXxLLpvgOItM1t95mRzGtfRNRV1CpMJsSE8PY4XEeIORGS+SHDcPmuh0K0ui1dFm0l0JxHWQ75H3m5OUWV9WAqq0OjekMKlwmxYTrTXcwdbXDUdi3oKNKoiICIiAiIgIiICIiDBrujxIkCKyFEMKI5jgx4lNr5dk3r5drOmR3u/GiRHua5zXiI97rL2m8dor6vK8L6ZNHOoj/wBUwShR+zFlgIvsu4hErz9t4Qgh1ltltwMyL7zqViE8gyOIWS+9zDm1zTwvCqLL4c+84nwRoAwAVxwVCFRfotu8sGGM5Xa9ayKDR4lIc5tq5oJm4yHZ8FgMmbhMz1DWtgTZhvY4uZMTntwAO+7kueTXbqvRM3Pf7DaTBZ3YdsjXEM28hjgrFEojYr7+yCWm43StAOAHJWoQFptoEiYJAMpjXLfJZNJpTQJNaIQkQTaNp18wTPXckmVi3Yxa06vrXdVMQ59mcp3Y4bVgA2HOJBsOE+zjbA17FkWwe6HO4SCFr9cmjx5nyXRzYzXOmSGgbTerbxM3uLtyyhBnfe7afupE/pG4eaDEZCOpoA23/JS6vNxOwfZXw3YT+o3KTXgYjgJAcUXFhkIDUBv+yrPed1wVyI+7AY7yrXFQJ7huUHD0VLwUSPRTEQPE7lSW4eJVyW3ko8hvxSiB578FGf8AAVyW8naok7eAUEbPDeoETzPgrvDmoY5lButEtKI1XxQ+GZtP/ZDJ7Lx9DkV9H6JaUQabCESE6Ywc095jvyuGr6r5Vc3OQ8VtNGq8jUKKIsFxGbT3YjfyuGv6Isr65BVVyWhWmEGnQg5hk8S6yGe8w/UZFdY100aVREQEREBUJVV869KdZU2LWMeCYjxChuHVMa4taG2GumZETJmTerB9EzVV4z0O6SR/xYEeI54aGuh2yXFowLZm8hevUaPaCgyFp9KalZTKNEgvwe0yOTvZdwK3CoQg+RqfRHwYjmRBKJDcWP4XAqb39hrvyxB4r07pr0asvbTWDsmUOOBtuY/6cl5fAhEtezHAjbI3Ksr8QX8VQMKl+I6+TIYzd2j5KJgt9t74n7Wpgt9c1pnaAOy8+CkyI90yGk7XmXgrgIb3WgcJnmVV5niSTtKRduZqBhO9qJwZ6mjYLRg0TzcZlVHr0fJUPP161KIkTt4NuVsy1AccUceHioub6KChdPWeHr6qJHBSKjr27b1RAgbVQjcFc9XKktwVFlzfRQq4VAj0EEJ+tapNSLdw348FEt4qEUJ28AqEbhvQmWuW7FRAnq4lRA35lRO8BVcdvJUN2qW9BGWwnaUnmeSrKeZR09g+aoS/kqEp5lStDfvVHEqDYVNW0WixWxYT7ERvIjW1w1gr6D0C05h06HKYZGaB1kM6vebm0+C+agsmrqfFgRWxITnMiNM2kYjYcxsRZcfYjHzUlxegGkcSlUWHFjM6t7pgjU6yZW25A33LsmPmjSSItRpbXIoVEjUgyJhsJaDrebmDi4hBtprwvpiolin2x/6QobuLZsP+oXOUSsqRS/8AkUikRnOcTINiOY0SJuDWkAblYrVspEue79bnOI3FxJkufH5uN59L38/075uP4/33x/rZaDR7FLHvNI8fuvcaki3L5npEYta4tJDpG8YrGq7SGlQgCykRmk5RHea6PBH16Ci+V4enlYtwpkbiWn5hZUPpDrK7/mRLjPCHfv7N6D6Nr2rGUmBEgvE2vaWnjrG0GR4L5lrGrIlFpESBEudDdZnhNnsu3SlzXqnRr0iR6W8waSGEgdmI0WSSBOThhxEljdM1R2mspsMTMPsRgPahONzjuJl/lsQseX+O5LGQ4lGumMQBqwvGqSkGz1Enb9/JGUZ348vX1VHSvlMetiuGHLEgbNfn4K071P7+SoDZh4eCiRt5KUszLf6moj16xUFANij8uXkFc9etagPXrFURVHbuf3UvXqXmqS9fwoIy3qhb61qp9evuh9esEFJceagbtm5TKidiuCFmagSNZnsCm8bVDDIfPzSipbkJDaoubvPrmqzCo5x1XKCJEtnz81E896qArrIBOA44IiwSdwVLC2EOgZnksiFAAwARWsh0Rx1S3rIbV2ZJ8FmRaQ1veIHzWO6nE3Mad58sUNRjEQ2zlu2lbHQ3R80mKA6dnvRD7uQ2nDmrNW1PGpDwA0vM9Qk1u0nDmvW9GKkFGhBgkXkzeRrdkNgFyEmt/VMGUg0SAkABgALgAuuow7K1dUUOV8lu2tRpVeTf/oGt7MCBRgb4sQxHj3IUpfucPhXrK+bOk6nmm1rEY0izDLYDMux39/bL+SXt3JLbkctVVNjQ5ljg2GJmbhdaxst945KVYVnbJlaN4Np3e3SFwE5qxWTpOLG91hLRcRNzbnPcJ94mfJYJbtWOHCW9ePR8n5HyTh9PVsjOixvEK1RKY5rbNzmzmWuAcDLAX3y3KPUOszulnMK3CaDLeZ7pLpZL5ebjys8M/qGxQTDFl4BJZO5wEy5zCe7L8qxoZ4q9Vzi1zXDEPaRhmM1drKB1cSKNVt0rwbiZi8Xa1zlzl0ul78er+3e9F9Ek3rc3PI5BvmvWaPRxHhOhvFprmlrhmCJFcFoPRbFHhiXsN5um4/Rek1NDuW2HzvXVTuoNJiUd19kzhkz7UIm47bvEFYznzutcG3D9v1K9i6YdGzGgCkwxOLAvMvahe0OGPNeNyuBFzCAR5X3XYIiIGQA9a5eahsx3fbzUuZ+XjchG4D1nILSISy9cvqVQnbyw8lOzO83/AC5m7wRw2S9Zn6IIjZ6+iifXrBXHgZzGf8+SCY+n2J+igtObsu2+pKksz643KbzPb6zP0Cobtnrb9Eoty9fyolTcNeO0/e9Rn6F33QRkfXqapKWPzl9ypS4bvNBBLsAUFkuy8lGzmtjCq467vmsmFQmjVPeoNTDo5d3QVkw6uOs8ltbIA81iRawYMJuPuifigiyhNGA53pFAaJkgb1aMaK/AWBzK2VXaIxo19hx955sjmceAQah1NHsgu8AjIMWIZX34Bgv816JVegTGyMV8/dZcOJN/yXWVZUjIQlChtbtAvO84lDHl1U6CRnyLmhgziG/4RfzkuyqvQiBDkXAxDtubyGPGa7mj1UStpRqqAxRcc5Q6tkA1rQ1uQAA8FuqBVcrytzCojRqV8MkioQIdkK6iINbpLWYotFjxz/5wnvH6g3sjnIL5KZSj1giPMz1ge+YnMl1pxI1617r0+Vv1dDhUYHtR4s3Cf/nBk4/uMNeDFLNmEtl2MisYJZFcMRaLhhex/aBu2HBYgCzaPSxZEOIC5g7pBk6HMzcW6nTyKyINDZEcBDiMmbRk+bCA3CeokjJYnLpmcvXtvlw67vD36Y0OA2wSRDxxMQzG5oxVgQiSuhodWxSSxrgT1duywB7rMpy7DSQZXrGilkMnGI4FpBcC1vvBzT2nZLV+SXx3Z+q++yNChCGBEdqvaJyL36rF14aZE7ljEuixGBxLnPcAScSXG9QjRy83ndqDQTOy0YAbFs9FKPbpkIS7pLj/AIgnyWZx77fLXLlMnGeI9jqWFJoAz+V30Xc1WyTVyVUQ+7uHmu0oTJNC2wuUiEHNIImCCCMwcV856XVF/RUt8Cz+GSYkD9LpzZwv5bV9IrhulLRw0mjW4Y/Gg/iMliQO83iBPeAg8PLDKZIbdr+hdfyCtgDadv3PkrpeHdtre9fj3TgRM7VS/GcvWZvRlGydd3rN1/JQJG0+syrl2RJzw8SoHZjs8zego88PWZvUNsjs/k3qrhw5k81RjZ5oKEH+PM3qJZLL681nQaA9xw81t6No467rOyPez3C/UUHNCHPAElXodBccblvqVRBDcWierEAXyvw3rHjRmMHacB8+SGsWDQGjbvWS1gGxYkSnl10NhO11yrR6rjxzI2j7rQZcZfVEVpFMhtxMzkLysZ1KiOuYyW1155YLrKr0HOL7LB8TvJdTV+jEFkuxbOb7/DBXVx5jQ6gix9T4n+vkurqvQWUjEdL3WiZ4k3cl6FAq4nAS3LY0aqVFxy1W6Pwofchif5ndo8zhwW8gVc45rooFWgalmQ4AGpFaWjVTmtjBoAGpZoCqgg2GApoiAiIgIiIPJunXR10ZsCktP/XahvHuvILTzBHELyT+2t2r6nrir2R4L4UQTa9sjnsI2gyPBeB17o7Go8Z7LD3NBNl4Y4hzdRmLpylPaqzY5L+2tzd4eSkKsb+Zw4Lbuozxix3wlU6t2R5FUYMChls5RXN3TExLXIq3/bAfb/b91sgFIKUa+HUcyAIjd5B54roNCKqsR3uJmbJa3bMgErCBXSaGQbT3O1NlzUWPQ6oh3hddAFwXN1JDvXTMFyKkoRGzCmiD5609qE0Omua3swaRN8I/lfPtt5nkQuZc6RMheDKZvPivfukfRz+toj2tH4rO3COu23UN4mOS8Ig0dznAuaW3dqd3aF05IjEtErIh0Rx1S3rbQaK1uACuyAF/iiMarakMWI1k5lxlkBtMluqNVEOEXiKB2SLN4DXC/tZkYSktN/fBDm2GSSZTsbDMC1qWOHR4mADBzPNXEdHTKzgtAk1oAdaEuyJ34k9p2OxaSmaSOdMMmf0iQ54lXaFow+IZlrn7ThzN3JdLV+iIHeIGxgv+I+ShjhxCjxcTYB1NuPmtxVmiD3X2Ze8+Y8MV6FQanYzuMAOeJ5m9baBVhOpGscjVuikNne7ZywbyF5XSUWrZCTWhoyAAW/o1VZhbODQ2jUitDRqp2LZ0erAFs2sAUkFiHRgNSuhqkiAiIgIiICIiAiIgIiIKFa6n0O0tkqEIOUiVUZ61b/tZXXWAqdUMkHIOqnZ4K06pR+Rvwhdn1QyQwRkg4h1Qt1w2fA3yV6DVUrg0AZAAfJdh1AyTqBkgwasotkLZqjWyVUBERBF4uXkXSFUnUx+saOxFmdgf7Q44816+tZXdVw6RDLIjbQx1gg6iCLwg+e40SNMtY0Aaib57hgFWBUr4p7Zc85YjkLgvTYuiUJjrg47HG7wks6jVbISa2QyAAV1McRVuiMpWgGci7yC6OhVFDbg20c3X/ZdPRqp2LaUerAFDHPQKuJ1FbOj1RmFvIdGAV0BFYECrgNSy2QQNSuogoAqoiAiIgIiICIiAiIgIiICIiAiIgIiICIiAiIgIiICIiAiIgKhCIgsRKMCjKK0IiC8GBSREBERAREQEREBERAREQEREBERAREQEREBER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2534" name="AutoShape 6" descr="data:image/jpeg;base64,/9j/4AAQSkZJRgABAQAAAQABAAD/2wCEAAkGBxQSEhUUExQUFRQXFBQXFRgVFRQXGBcUFBQWFhUWFRoYHCggGBwlHRQUITEhJSkrLi4uFx8zODMsNygtLisBCgoKDQ0OGBAQGjYcIBwvLS0rKywtMzc3LDcsNywsKywtMissLDcwNywsMjAsNywyLC8rLC4sKzEsLCw3NiwsLP/AABEIAKgBLQMBIgACEQEDEQH/xAAcAAEAAQUBAQAAAAAAAAAAAAAAAgEDBAUGBwj/xAA/EAABAgIGBgcGBQQDAQEAAAABAAIDEQQFEiExUQZBYXGBkQcTIjKh0fBCYpKxweEjUnKi8RQVgrIkM0MWCP/EABgBAQEBAQEAAAAAAAAAAAAAAAABAgME/8QAIxEBAQEAAQQCAQUAAAAAAAAAAAERAhIhMUEDEwQFUWGR0f/aAAwDAQACEQMRAD8A9xREQEREBERAREQEREBERAREQEREBERAREQEVuNGawFznBrRiXEADeSuVrXpKq2BOdJbEcPZggxTzb2fFB1yLx6tum5s5UWiud70d4aN9lk58wuMrrpQrKPMCO2C3KAwNMsrTpu4ghB9HUmlMhttRHtY3WXuDRzK5OuOlCrKPjSGxXflgAxZ/wCTeyOJC+bKXSnxXWoz3xXZxHOeebiVjvM0Hsla9Owwo1EJGceIGn4WA/7L0HQzTej1jCtwjZiNl1sJxFqG4/7NN8nC47DML5XMtZWXU9YRqPFbGgOcyI3B2ojW1w9pp1hO6bH2I101VcfoJpa2nUdkQXO7sRs+7EGI3awciuva6aKqiIgIiICIiAiIgIiICIiAiIgIiICIiAiIgIqEyWhrbTOg0afW0mED+Vptu+Fkyg36Ly6tumijsuo8CLFObyIbZ+J8Fx1Z9LtPizELqoA9xlp3xPmOQCD6Bc6QmbgubrfT2r6NMRKTDLhi2GTFdulDBlxXzrWlcx6TfSI8WKcnvcW8GjsjktfccB64IPaK26a4TQRR6NEedTormw2nbIWj8lxla9K9YRz2YjaO2eEFjZyyLolo8pLiXQ8yOKtmzqmdyYmsmsKyi0gkx4sSKcfxHufLcCZDgsVzVl0WrYz+5DN2JN0pgkTnsBPArYf/ADTpExo0Nkp3TvmBhLMm5DWhJGaiXDUCVfsiHEBlMBwxkZgHXqW1jxxSLMGEy9x7NzWgZXN44rPK2XtNWSWba0tHguiODQWtJzU60oBhWZutWgdRAEtQneVCLCdDfLBzTiDrGRWwhRGMY6I8dY4za1pJung4ngrnLZZeydsytLPK5UWRS6PYIycA5pzBWOtS6zZlx1WgWkpoVIDyfwXybGGQ1P3i/gSvpWqqaHtBBBBAIIvBGohfIMJ18s13ugGnr6A4QYxL6PO6+boW1ubdnJRZX0oCqrX1VWcONDa+G4Pa4Ta5pmCFngo0qiIgIiICIiAiIgIiICIiAiLFrKnw6PDdFiuDWMBLichlmdiDKWnrXSmh0b/upMFhyLwXfCJnwXgemWmlJpkV7mxIkOBOTYTXua2yMC+zi461x4RNe91t0yUOHMQYcWMc5CG3m6/wXG1r0w02JMQWQoAzAMR3N137V56yE46udyuGG1vecNwvKuGsus9IqXST+PSIsQZOebPwiTRyWHCwkApW2+y0u2m5SMOJKcgwbB4KLJfSLoZ13b7lZeGD2p/pCuwYLS4dY50r5nHwWYTBa1zWw3OdfJxdKWTg0cEtwnf+GJRoT4jrMOGXE4DE75LeQdDaS4TiuhwW3d5w1gyuHAY+0FoqNSHw3texxa9pmHNMiFjujR497nmQ7PaJMtgHBaZdBRaFQIbA6PFe9xbMtZdJwnabOX6ZHYSo0jSyBCJ/paOxmFlzu07Em/P2eW1c46htBkXOJ1jBSsBvdYBtN5Q1k0/SWPGJOE2tabIkLLCS0cJlaxxe+9zjz+quNhtn2iqveC4yaTlqARFIL7TZHEYbtYWfQ6TZa4NucWkWshfy+6wGsk4udIY3bxJSb7oJ8B44qDIjOHVAOn1gddhIsImb9h+asMeSCCJgyxwxmjnH3W7hM+Kh1c7yPiKkmLbqMaJOQLphs7IF8pmZA4q1hq5+SyRsPISUbMsh4lXwizZJxJlsuCk1gwGvUL/EqdnYTvVJ/wANCDrNANNotXxLLpvgOItM1t95mRzGtfRNRV1CpMJsSE8PY4XEeIORGS+SHDcPmuh0K0ui1dFm0l0JxHWQ75H3m5OUWV9WAqq0OjekMKlwmxYTrTXcwdbXDUdi3oKNKoiICIiAiIgIiICIiDBrujxIkCKyFEMKI5jgx4lNr5dk3r5drOmR3u/GiRHua5zXiI97rL2m8dor6vK8L6ZNHOoj/wBUwShR+zFlgIvsu4hErz9t4Qgh1ltltwMyL7zqViE8gyOIWS+9zDm1zTwvCqLL4c+84nwRoAwAVxwVCFRfotu8sGGM5Xa9ayKDR4lIc5tq5oJm4yHZ8FgMmbhMz1DWtgTZhvY4uZMTntwAO+7kueTXbqvRM3Pf7DaTBZ3YdsjXEM28hjgrFEojYr7+yCWm43StAOAHJWoQFptoEiYJAMpjXLfJZNJpTQJNaIQkQTaNp18wTPXckmVi3Yxa06vrXdVMQ59mcp3Y4bVgA2HOJBsOE+zjbA17FkWwe6HO4SCFr9cmjx5nyXRzYzXOmSGgbTerbxM3uLtyyhBnfe7afupE/pG4eaDEZCOpoA23/JS6vNxOwfZXw3YT+o3KTXgYjgJAcUXFhkIDUBv+yrPed1wVyI+7AY7yrXFQJ7huUHD0VLwUSPRTEQPE7lSW4eJVyW3ko8hvxSiB578FGf8AAVyW8naok7eAUEbPDeoETzPgrvDmoY5lButEtKI1XxQ+GZtP/ZDJ7Lx9DkV9H6JaUQabCESE6Ywc095jvyuGr6r5Vc3OQ8VtNGq8jUKKIsFxGbT3YjfyuGv6Isr65BVVyWhWmEGnQg5hk8S6yGe8w/UZFdY100aVREQEREBUJVV869KdZU2LWMeCYjxChuHVMa4taG2GumZETJmTerB9EzVV4z0O6SR/xYEeI54aGuh2yXFowLZm8hevUaPaCgyFp9KalZTKNEgvwe0yOTvZdwK3CoQg+RqfRHwYjmRBKJDcWP4XAqb39hrvyxB4r07pr0asvbTWDsmUOOBtuY/6cl5fAhEtezHAjbI3Ksr8QX8VQMKl+I6+TIYzd2j5KJgt9t74n7Wpgt9c1pnaAOy8+CkyI90yGk7XmXgrgIb3WgcJnmVV5niSTtKRduZqBhO9qJwZ6mjYLRg0TzcZlVHr0fJUPP161KIkTt4NuVsy1AccUceHioub6KChdPWeHr6qJHBSKjr27b1RAgbVQjcFc9XKktwVFlzfRQq4VAj0EEJ+tapNSLdw348FEt4qEUJ28AqEbhvQmWuW7FRAnq4lRA35lRO8BVcdvJUN2qW9BGWwnaUnmeSrKeZR09g+aoS/kqEp5lStDfvVHEqDYVNW0WixWxYT7ERvIjW1w1gr6D0C05h06HKYZGaB1kM6vebm0+C+agsmrqfFgRWxITnMiNM2kYjYcxsRZcfYjHzUlxegGkcSlUWHFjM6t7pgjU6yZW25A33LsmPmjSSItRpbXIoVEjUgyJhsJaDrebmDi4hBtprwvpiolin2x/6QobuLZsP+oXOUSsqRS/8AkUikRnOcTINiOY0SJuDWkAblYrVspEue79bnOI3FxJkufH5uN59L38/075uP4/33x/rZaDR7FLHvNI8fuvcaki3L5npEYta4tJDpG8YrGq7SGlQgCykRmk5RHea6PBH16Ci+V4enlYtwpkbiWn5hZUPpDrK7/mRLjPCHfv7N6D6Nr2rGUmBEgvE2vaWnjrG0GR4L5lrGrIlFpESBEudDdZnhNnsu3SlzXqnRr0iR6W8waSGEgdmI0WSSBOThhxEljdM1R2mspsMTMPsRgPahONzjuJl/lsQseX+O5LGQ4lGumMQBqwvGqSkGz1Enb9/JGUZ348vX1VHSvlMetiuGHLEgbNfn4K071P7+SoDZh4eCiRt5KUszLf6moj16xUFANij8uXkFc9etagPXrFURVHbuf3UvXqXmqS9fwoIy3qhb61qp9evuh9esEFJceagbtm5TKidiuCFmagSNZnsCm8bVDDIfPzSipbkJDaoubvPrmqzCo5x1XKCJEtnz81E896qArrIBOA44IiwSdwVLC2EOgZnksiFAAwARWsh0Rx1S3rIbV2ZJ8FmRaQ1veIHzWO6nE3Mad58sUNRjEQ2zlu2lbHQ3R80mKA6dnvRD7uQ2nDmrNW1PGpDwA0vM9Qk1u0nDmvW9GKkFGhBgkXkzeRrdkNgFyEmt/VMGUg0SAkABgALgAuuow7K1dUUOV8lu2tRpVeTf/oGt7MCBRgb4sQxHj3IUpfucPhXrK+bOk6nmm1rEY0izDLYDMux39/bL+SXt3JLbkctVVNjQ5ljg2GJmbhdaxst945KVYVnbJlaN4Np3e3SFwE5qxWTpOLG91hLRcRNzbnPcJ94mfJYJbtWOHCW9ePR8n5HyTh9PVsjOixvEK1RKY5rbNzmzmWuAcDLAX3y3KPUOszulnMK3CaDLeZ7pLpZL5ebjys8M/qGxQTDFl4BJZO5wEy5zCe7L8qxoZ4q9Vzi1zXDEPaRhmM1drKB1cSKNVt0rwbiZi8Xa1zlzl0ul78er+3e9F9Ek3rc3PI5BvmvWaPRxHhOhvFprmlrhmCJFcFoPRbFHhiXsN5um4/Rek1NDuW2HzvXVTuoNJiUd19kzhkz7UIm47bvEFYznzutcG3D9v1K9i6YdGzGgCkwxOLAvMvahe0OGPNeNyuBFzCAR5X3XYIiIGQA9a5eahsx3fbzUuZ+XjchG4D1nILSISy9cvqVQnbyw8lOzO83/AC5m7wRw2S9Zn6IIjZ6+iifXrBXHgZzGf8+SCY+n2J+igtObsu2+pKksz643KbzPb6zP0Cobtnrb9Eoty9fyolTcNeO0/e9Rn6F33QRkfXqapKWPzl9ypS4bvNBBLsAUFkuy8lGzmtjCq467vmsmFQmjVPeoNTDo5d3QVkw6uOs8ltbIA81iRawYMJuPuifigiyhNGA53pFAaJkgb1aMaK/AWBzK2VXaIxo19hx955sjmceAQah1NHsgu8AjIMWIZX34Bgv816JVegTGyMV8/dZcOJN/yXWVZUjIQlChtbtAvO84lDHl1U6CRnyLmhgziG/4RfzkuyqvQiBDkXAxDtubyGPGa7mj1UStpRqqAxRcc5Q6tkA1rQ1uQAA8FuqBVcrytzCojRqV8MkioQIdkK6iINbpLWYotFjxz/5wnvH6g3sjnIL5KZSj1giPMz1ge+YnMl1pxI1617r0+Vv1dDhUYHtR4s3Cf/nBk4/uMNeDFLNmEtl2MisYJZFcMRaLhhex/aBu2HBYgCzaPSxZEOIC5g7pBk6HMzcW6nTyKyINDZEcBDiMmbRk+bCA3CeokjJYnLpmcvXtvlw67vD36Y0OA2wSRDxxMQzG5oxVgQiSuhodWxSSxrgT1duywB7rMpy7DSQZXrGilkMnGI4FpBcC1vvBzT2nZLV+SXx3Z+q++yNChCGBEdqvaJyL36rF14aZE7ljEuixGBxLnPcAScSXG9QjRy83ndqDQTOy0YAbFs9FKPbpkIS7pLj/AIgnyWZx77fLXLlMnGeI9jqWFJoAz+V30Xc1WyTVyVUQ+7uHmu0oTJNC2wuUiEHNIImCCCMwcV856XVF/RUt8Cz+GSYkD9LpzZwv5bV9IrhulLRw0mjW4Y/Gg/iMliQO83iBPeAg8PLDKZIbdr+hdfyCtgDadv3PkrpeHdtre9fj3TgRM7VS/GcvWZvRlGydd3rN1/JQJG0+syrl2RJzw8SoHZjs8zego88PWZvUNsjs/k3qrhw5k81RjZ5oKEH+PM3qJZLL681nQaA9xw81t6No467rOyPez3C/UUHNCHPAElXodBccblvqVRBDcWierEAXyvw3rHjRmMHacB8+SGsWDQGjbvWS1gGxYkSnl10NhO11yrR6rjxzI2j7rQZcZfVEVpFMhtxMzkLysZ1KiOuYyW1155YLrKr0HOL7LB8TvJdTV+jEFkuxbOb7/DBXVx5jQ6gix9T4n+vkurqvQWUjEdL3WiZ4k3cl6FAq4nAS3LY0aqVFxy1W6Pwofchif5ndo8zhwW8gVc45rooFWgalmQ4AGpFaWjVTmtjBoAGpZoCqgg2GApoiAiIgIiIPJunXR10ZsCktP/XahvHuvILTzBHELyT+2t2r6nrir2R4L4UQTa9sjnsI2gyPBeB17o7Go8Z7LD3NBNl4Y4hzdRmLpylPaqzY5L+2tzd4eSkKsb+Zw4Lbuozxix3wlU6t2R5FUYMChls5RXN3TExLXIq3/bAfb/b91sgFIKUa+HUcyAIjd5B54roNCKqsR3uJmbJa3bMgErCBXSaGQbT3O1NlzUWPQ6oh3hddAFwXN1JDvXTMFyKkoRGzCmiD5609qE0Omua3swaRN8I/lfPtt5nkQuZc6RMheDKZvPivfukfRz+toj2tH4rO3COu23UN4mOS8Ig0dznAuaW3dqd3aF05IjEtErIh0Rx1S3rbQaK1uACuyAF/iiMarakMWI1k5lxlkBtMluqNVEOEXiKB2SLN4DXC/tZkYSktN/fBDm2GSSZTsbDMC1qWOHR4mADBzPNXEdHTKzgtAk1oAdaEuyJ34k9p2OxaSmaSOdMMmf0iQ54lXaFow+IZlrn7ThzN3JdLV+iIHeIGxgv+I+ShjhxCjxcTYB1NuPmtxVmiD3X2Ze8+Y8MV6FQanYzuMAOeJ5m9baBVhOpGscjVuikNne7ZywbyF5XSUWrZCTWhoyAAW/o1VZhbODQ2jUitDRqp2LZ0erAFs2sAUkFiHRgNSuhqkiAiIgIiICIiAiIgIiIKFa6n0O0tkqEIOUiVUZ61b/tZXXWAqdUMkHIOqnZ4K06pR+Rvwhdn1QyQwRkg4h1Qt1w2fA3yV6DVUrg0AZAAfJdh1AyTqBkgwasotkLZqjWyVUBERBF4uXkXSFUnUx+saOxFmdgf7Q44816+tZXdVw6RDLIjbQx1gg6iCLwg+e40SNMtY0Aaib57hgFWBUr4p7Zc85YjkLgvTYuiUJjrg47HG7wks6jVbISa2QyAAV1McRVuiMpWgGci7yC6OhVFDbg20c3X/ZdPRqp2LaUerAFDHPQKuJ1FbOj1RmFvIdGAV0BFYECrgNSy2QQNSuogoAqoiAiIgIiICIiAiIgIiICIiAiIgIiICIiAiIgIiICIiAiIgKhCIgsRKMCjKK0IiC8GBSREBERAREQEREBERAREQEREBERAREQEREBER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22536" name="Picture 8" descr="http://static.giantbomb.com/uploads/original/0/9566/400870-atari2600_3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2222866"/>
            <a:ext cx="2304256" cy="1206134"/>
          </a:xfrm>
          <a:prstGeom prst="rect">
            <a:avLst/>
          </a:prstGeom>
          <a:noFill/>
        </p:spPr>
      </p:pic>
      <p:pic>
        <p:nvPicPr>
          <p:cNvPr id="22538" name="Picture 10" descr="http://www.jeuxvideovintage.com/ressources/img/Mattel_Intellivision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59832" y="2132856"/>
            <a:ext cx="2760489" cy="1681163"/>
          </a:xfrm>
          <a:prstGeom prst="rect">
            <a:avLst/>
          </a:prstGeom>
          <a:noFill/>
        </p:spPr>
      </p:pic>
      <p:sp>
        <p:nvSpPr>
          <p:cNvPr id="22540" name="AutoShape 12" descr="data:image/jpeg;base64,/9j/4AAQSkZJRgABAQAAAQABAAD/2wCEAAkGBxQSEhQUEhQVFhUXFxUUFhgYGBgYFxcZGBQYFh0XFRUgHCggHBolHBQVITEiJikrLi4uGh8zODMsNygwLisBCgoKBQUFDgUFDisZExkrKysrKysrKysrKysrKysrKysrKysrKysrKysrKysrKysrKysrKysrKysrKysrKysrK//AABEIAEQBaAMBIgACEQEDEQH/xAAcAAACAgMBAQAAAAAAAAAAAAAABwYIAwQFAQL/xABNEAACAQICBQYHCwkHBQEAAAABAgMAEQQSBQYHITETIjJBUWEUUnFygZGyFSMzNDVCc5KhseIIFmKCk7PB0dJTVGN0wsPwQ6Kj4fEk/8QAFAEBAAAAAAAAAAAAAAAAAAAAAP/EABQRAQAAAAAAAAAAAAAAAAAAAAD/2gAMAwEAAhEDEQA/AHVjcbHCueaRI0FgWdgqi/DnE2rm/nZgf77hf28X9VRTb18kS/SQ+2KrBQXX0fpWCcEwTRShbBjG6vYngDYm1blV02F6SaN5UXg7oT6Af51YlTuoPqivAa9oCivCw7a1dI6Siw8ZlnkSONd5ZmAH/s91Bt18cqubLcZrZstxewNr242uRv76SOu+3DjFo1R2GaQfu0/ifV11Htkus0xx08k0jSSSoqlmNz07+gd1BZKiseHfMoPdX2TQe0V85x2ijOO0UH1RXgNeZx2ig+qK8BoJoPaK+c47RX1QFFeFhXmcdooPqivnOO0V6DQe0UVHtf8ATfgWj8RODZlQqnntzV9NzQb2H1iwkjiOPFYd3JsFWVGYkdQUG/Uax61aTkw+GaSFVeTMiIrkhSzuEGYjgOdVZtl+ZMVyqjeoyr5W4n1D7aspisJy+GVWaxzRydR6Dq9vTltQRdtfpxDFeGLwjlCMQoY5EjSVY2dOskl1yg9/ZWfTevhTwowS4VRhgRkmLZ5XEfKEKAwstioBs1zfsrzSGpgkScxWiklAzSBQWupupI67VwNJ6imfCthybG4YylFzM2bMzdXE39dB0tO656SjxTRQQYMx2Lxs7vcoCF51iLNdhurTw20vFphMTPiosKjoCIFVm57qxVgwLXI3XFjXXwehOUkEsnEI0dvOdWvf9T7awYvVLIY2idcyGY89MwPKtm4BwQRa170HR0Frm0qYYs8EjTOFfkgwEYMDSZTd2u4IA3248Kl8mLRULuyqg3lmIVR5SdwpbY7VaZ4RlxAilWTlFkjj4c0rbKznqY77+iupoyCaXB+DyzF5FZH5V0HOZJA4zICLjmgWvQcnVvaXLPg5sTIcNyiJIywKr5hk4F2Ml8p7lHlqcayafTDYWafMgKI5QObBnCkheNyTbgN9RGXQM03LLNIlpEZLpEyEFha++RgfJWvgtE4tAqviXmdJeVR5IlIHvbRlcoYeOTe9BlwGveJmwKyxNhZMTIYQI7MqxZ2IIlPKEk2B6hwPGsGO1w0pHAhyYLleUyOAZCoViioRv43LX7rVuroCZlOaVQ+dHUiIgAqbkMpkNweG4i1dLD6D5SHJKQWzo+ZEyjmMGtYs3ZxvQcfE6+SqJQ8+EikihR8jKzcq5RmOS8qnLdQBYE8a651nlnkRcPJAkZw8c5Zo2mzGR3XKtpEAACHfvrlYvVEpizikJzNGsOSwsLNfMGrl6X1OxClJIMTJCQhQ5EBuDK0guCerORQdDGa56QdYRhUwpfki85kzqublWjHJ772OQmxrtaA1webwRZVQPIs/LZb2VorCyb+BJPGuHqtoErkDFmyRLESw3tldnzHvJc15jdU5IsTBNHNJli5T3vKMrcoxY3PHrUdfR76DFo/XvSQhbEYiHCiM4d541jLmTNkzopF+HbUu1c1g5YlWxOHnawIEK5Mo6yRyrkjeOyuDq9oWWKNY3kRskaxxsYWBGUAAv77ztw4DLWnBoCWDHtiuUWR3jEWVIyigA3vvdjf00DRFFYsMSVF+NqKCAbevkiT6SH2xVYKs/t6+SJPpIfbFVgoGXsX+GPnD7qx7XtcsTNjZcOsjJDC3JqiEqGIAuz2PON6ybF/hj5w+6ovtE+U8Z9M9B1dnu0OfR8wzyPJh2sHRiWy/pICdxFzw41Z/RekUnjWSNgysAQRwINUpvTQ2Pa/HCSDDTt7y5AQn5jHq80/ZQY9vGKddKuFdlHJRbgxA4HsrQ09h8TjsJgOTQuIISjHMo3kg3OY7zWbbxIG0qxHAww/canmx3BLLh1VxcZRQISeEoxVgQRuI7DWXAQSOSIr3tc2OX7biu5tJw4j0ni0Xgslh9Va2NmuHEmJKtwIH30E12W6YxGCgxQcEtZpVzHMLpEbXseF6WOldZMViXMk08rsTfptYeaoNgPJVmtK6uwxYHEuq2Pg8x/8AG1VQoOthYsVIMyNIR28pb72rN7n43tk/aD+qp3slw8DoondFF26TAfOPbTa9ytG/20H7RP50EM2U6SljwT4eQG4EzEk3O8E8bmkV4fL/AGj/AFm/nVtYNFYdYZXgKMMkgupBFwp6xVQaB67CNOPyTQsSbyM1ySTvCjr8lSvbtIV0TIVJB5SHeDY9Ptpe7DOkfOP8KYG3r5Ik+kh9sUFajj5f7R/rN/OrUbNdNNPhogfmxxr6kA/hVT6szsc+Lr5q+zQRH8oPDYg4rDtCkxQQWYxhyoPKNuJG69iKXGrfLDExGZZmjucwYyAEZSN5p07Y9ePAZYoDh1lEkfKXLlbc8ra2U9lQDVfW2DE4qGFsIsYdiC/KE5eaTe2UdlBA9JvNDK8Zkk5rEdJt44g8esWph7Edbnhmkw8jlllyuuYk2Zdxse8EfVFYNuOgVhmgxEQ5kqFCerMlvvVh6jS+0PjzBNHKPmMD5R1j1XoLpxvcA9tJL8pDTm7DYNSN+aeQde7moPtc+qmvqtjxNArA33Cqx666V90tKyyKbxl+TQg/9JNwIPeAT+tQa0mi5hhYjEkhJYs2QMSLruvbutWnghilkQkT2DqTfPbcw40ztIaa9y8JC5gEvLM62LZLBQDusD41RjD69xPIoOCUZmUX5U7rkC/Q76By6V168G0bJi2AL7ljU8GdtwB7us9wquGltY8ViZGkmnkZib9IgDuVRuApxbaMCvuVEYN6JiFZ7dQKOoJ9LAemkOKDrxYTFsAVMljvHvlvsLXrIdHY3/E/aD+qpPs61qw0biLHiyGwWUC4Xqs47O8U+cLqthJFDoFZSAQRYgg9YNBANfsZNitEe9JIXEke6MMWsL3NhvtSVMWKHEYj1PVl9ftJronAmWOISDOqZS2XpX33saScu0KJiScCu/8AxT/RQPXUDSfLYdM4tkRQb/oqAb+qlptG2wNyjQaNKqguGntdmP8AhX3BeO+xvu4dfQ2gadTC6IRcMcr4rKhseipTO9j6l9NIig7PhOMxJLGWZz2tIbei5A9VbeitbtIYGT3ueVSOKOSyn9Vri3kpk7LtWEmVcw3BV+0XrlbfNXI8K+FkjFuUEqN+pkI9tvVQMjZvtJi0kvJyqseIUAsvzWHjR36u7iKx7btZpcDgk8HIWSZ+Tz23qoUsSvfwHpNVv0PpJ8NMk0RsyMCO/tB7iN1NrbTpYYnR2CcHjKx9cdAqcLp7ExyCRMRKHBvmztf079/pqyezHXtNJQ2kyidABIvC58ZR2G1Vbrp6vablwc6zQtZlO8dTDrVu40Fj9uPN0RMV5pzw7xuPwq9dKXYzpp48XJmJbOgXnEm3PBqcbQdaItIavySxneXgzL1qeUW6nvpY7LfjfoHtCgtbA11B7qK+cJ0F8le0EA29fJEn0kPtiqwVZ/b18kSfSQ+2KrBQMvYv8MfOH3VFtonynjPpnqU7F/hj5w+6ottE+U8Z9M9Br6e0G0ADqp5JtwPGx7Ca4wqx2rGr8WNwTxSqCGFu8d4PUaRWtmrsuAxDQyjtKN1OvUR39ooOfj8fJOwaVy7BVQE8cqiwF6f+w/4BfNFV3tViNh/wK+aKBRbVPlbG/S/6VrY2V/G/Qv31r7VPlbG/S/6VrzZ1pCODE5pXCLYb23Dce2gs5rH8nYn/AC837tqpxVtsXp7D4rR2LOGmSUJBKrZTexMTGxqpNB1dH6DkmUMhWxvxvfcbdQNbf5oz/of939NTHZTpTBxqBipY0sT0zb5xNNX849C/3rD/AFhQRTZa80GEfDuNwWVt17c4E9YpCVb/AATYSXDSy4RkdMkgzJvFwpvVQKBvbDOkfOP8KYG3r5Ik+kh9sUrtkGnMPhmPLypHzr8427OFMfbTpGLEaFaSF1dGkiKsu8Hn23UFbKszsc+Lr5q+zVZrU/8AZVrZgoYVWXExo1lFmNje1rW8tBHfykvjuG/y/wDuvS11YNsVF5T7Jpk/lIn/APbhv8v/ALr0ttWfjUXlPsmgfuu2gvDNCtYXeICZO26DfbyqWFVuq42q0YbCqCLgrYjt3VVTXLQhwWNnw++yOcneh3rv69xA8oNAx9U9dzBobEHN74iGFO3M3NU+og1Cdn2jjJMTbsQenefst66i4mbKVucpIJF9xIvYkdu8059j+hblCRwAY+U76Dzb1hRFhNHr+nN7MdJvB/CJ5y+0Kef5SotDgR+nN7KUjMH8InnL7QoLRaraOTFYBopQHV1ykHrvSO142eT4JyYw0kW+x+co7x1+UU79UtN4fCYRXxMqRKxChnNgWsTby2Bra0hrnoiZbPjMOf1qCqFT7ZjtCl0fKsUjlsM5Csp38nc9Newb94/kK19qMWBE0bYGVJMwcyZOiN65e65u3qqGRRFmCjiTYUFjdu2JEmiMyncZov41W6nVr3iGfQe/+2i+80laCe67xMdH4J+pWdD5XRCP3bVAqfehdXBj9FPBuDZVZCfmuBcHydXppG6QwEkEjRyqVdTYg/8AN4oLI7HUHIL5q+zUd/KXkHJ4FesvOR5AsYPtCtDY/r3hcPHyeKlERUWBa9mA6we3uqMbZNc49JYmPwckwQKyoxBGZmILMAd4HNUb+ygX1T/XJj7mYUHqkt6orVFtXtFGaQbuaD2dI9lMDalo0w6Owl+Jmb93QQHRWhTiInMYJkU7gOsWBtbtrkMpG47jwNMrY3GGkIPj/wCkV0dsmoBhbwvDrzDvlUdR8cD7/wD7QKyHHyLG8SuRHIVLr1MVNwbdoNSnZb8b9A9oVDSKmWy3436B7QoLVYToL5K9rzCdBfJXtBGtpmr7Y/APArhCWRrkE9Fr2teq8z7PZlYjMTbryfiq17C/GtY6PjPzR6qBF7MdXJMNPzrkEg8LfxNam0LZxKcXNOJQRK7OFCHm36ic1WBjwSKbhQK+pcKjdJQaCI7NsMyQ2YWo2jalR6QhsRaRblHA3qf5HrFTCKFV6ItWSgqw+ziaOTKxLDuW1/Tc079nGgmw8d2FuG6pi2EQm5UXrMqgcKBL7VtmgnnbFQkqz75BbMCQLXHCxpatqDMOs/U/FVsXQHiL1rnR8fiD1UCS2Z6Flw4lga7Ry3zgiwIK5SOJ6r1wNZtlLwyHkXbkybgFbkd17i9WOjwSLvCgVklgVuIBoKofmFN2n6n4qPzCm7W+p+KrU+50fiD1Ue50fiD1UCr2T4ObDpyDXKXY7xYHMSTu9NRDXHZOYpWOHZhGTcKVzW7gbjdVhosIi9FQK+5IVbiAaCqH5hTdp+p+Kmbqtq62IwDYGcMYwoAPAgg3DDjvBpue50fiD1Vkiwyr0VAoKv6U2ZzRORnJF9xydXfzq1YNRplZTc7iD0Ow38arVS4VG4qDWP3Oj8QeqgSWvGqE+kFixDSZSkeQqVLE84te9x21DtE6lzRTI+85Twy26iON++rReCpa2UWrH7nx+IPVQaOq0ZWBQeNhUL2r7PUx9pk5syi2YC+YdQYddqZSKBuFekXoKtYPZ5KsgDAtv4ZbD07zenzqHoHweO7DnGpN4Gl75ReswFAvNsmqD6RhhySBORMjG6ls2YKLDePFpKR6hzK4NybMD0Ow+dVrXQEWIvWv7nx+IPVQKfT2p8mO0ZHEHEZjkEpupa9kZbAXHjUsJNQJgSMx+p+KrWrAoFrC1YTo+PxB6qCq35hzdp+p+Ku5qvqDJygupJ7SLW8gqxvudH4g9VZIsKi8FAoIDrdqQcRozwZHCEMjkkE9G+61xSTm2fTKxGYm3Xk/FVr2W+41rHR8fiD1UEO2X4Jo4crjgAPsrDr/ALPIsaM+UBxwYbm9fWKnsUKr0RaslBVrSOzOaNiMxt1c2/23FfOjtn0hbnBm9GUenj99WhkwyNxUGvEwaDgo9VAttStQeTs0gAtawtwre2uantjsNCkbhORdn6Ja91tYbxTBArx0BFjQIbZnq3Jhp7NcjNe9rdQHaeynjjMGssZRwCCLEEXG8dYr6jwaKbhQDWxQVw1w2TtDKzQMRGTcLlzZe4G/Cuts71LeOQGx4gknrt/w09ZYVbpAGiKBV6IAoPYVsoHZXlZKKAooooCiiigKKKKAooooCiiigKKKKAooooCiiigKKKKAooooCiiigKKKKAooooCiiigKKKKAooooCiiigKKKKAooooCiiigKKKKAooooCiii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2542" name="AutoShape 14" descr="data:image/jpeg;base64,/9j/4AAQSkZJRgABAQAAAQABAAD/2wCEAAkGBxQSEhQUEhQVFhUXFxUUFhgYGBgYFxcZGBQYFh0XFRUgHCggHBolHBQVITEiJikrLi4uGh8zODMsNygwLisBCgoKBQUFDgUFDisZExkrKysrKysrKysrKysrKysrKysrKysrKysrKysrKysrKysrKysrKysrKysrKysrKysrK//AABEIAEQBaAMBIgACEQEDEQH/xAAcAAACAgMBAQAAAAAAAAAAAAAABwYIAwQFAQL/xABNEAACAQICBQYHCwkHBQEAAAABAgMAEQQSBQYHITETIjJBUWEUUnFygZGyFSMzNDVCc5KhseIIFmKCk7PB0dJTVGN0wsPwQ6Kj4fEk/8QAFAEBAAAAAAAAAAAAAAAAAAAAAP/EABQRAQAAAAAAAAAAAAAAAAAAAAD/2gAMAwEAAhEDEQA/AHVjcbHCueaRI0FgWdgqi/DnE2rm/nZgf77hf28X9VRTb18kS/SQ+2KrBQXX0fpWCcEwTRShbBjG6vYngDYm1blV02F6SaN5UXg7oT6Af51YlTuoPqivAa9oCivCw7a1dI6Siw8ZlnkSONd5ZmAH/s91Bt18cqubLcZrZstxewNr242uRv76SOu+3DjFo1R2GaQfu0/ifV11Htkus0xx08k0jSSSoqlmNz07+gd1BZKiseHfMoPdX2TQe0V85x2ijOO0UH1RXgNeZx2ig+qK8BoJoPaK+c47RX1QFFeFhXmcdooPqivnOO0V6DQe0UVHtf8ATfgWj8RODZlQqnntzV9NzQb2H1iwkjiOPFYd3JsFWVGYkdQUG/Uax61aTkw+GaSFVeTMiIrkhSzuEGYjgOdVZtl+ZMVyqjeoyr5W4n1D7aspisJy+GVWaxzRydR6Dq9vTltQRdtfpxDFeGLwjlCMQoY5EjSVY2dOskl1yg9/ZWfTevhTwowS4VRhgRkmLZ5XEfKEKAwstioBs1zfsrzSGpgkScxWiklAzSBQWupupI67VwNJ6imfCthybG4YylFzM2bMzdXE39dB0tO656SjxTRQQYMx2Lxs7vcoCF51iLNdhurTw20vFphMTPiosKjoCIFVm57qxVgwLXI3XFjXXwehOUkEsnEI0dvOdWvf9T7awYvVLIY2idcyGY89MwPKtm4BwQRa170HR0Frm0qYYs8EjTOFfkgwEYMDSZTd2u4IA3248Kl8mLRULuyqg3lmIVR5SdwpbY7VaZ4RlxAilWTlFkjj4c0rbKznqY77+iupoyCaXB+DyzF5FZH5V0HOZJA4zICLjmgWvQcnVvaXLPg5sTIcNyiJIywKr5hk4F2Ml8p7lHlqcayafTDYWafMgKI5QObBnCkheNyTbgN9RGXQM03LLNIlpEZLpEyEFha++RgfJWvgtE4tAqviXmdJeVR5IlIHvbRlcoYeOTe9BlwGveJmwKyxNhZMTIYQI7MqxZ2IIlPKEk2B6hwPGsGO1w0pHAhyYLleUyOAZCoViioRv43LX7rVuroCZlOaVQ+dHUiIgAqbkMpkNweG4i1dLD6D5SHJKQWzo+ZEyjmMGtYs3ZxvQcfE6+SqJQ8+EikihR8jKzcq5RmOS8qnLdQBYE8a651nlnkRcPJAkZw8c5Zo2mzGR3XKtpEAACHfvrlYvVEpizikJzNGsOSwsLNfMGrl6X1OxClJIMTJCQhQ5EBuDK0guCerORQdDGa56QdYRhUwpfki85kzqublWjHJ772OQmxrtaA1webwRZVQPIs/LZb2VorCyb+BJPGuHqtoErkDFmyRLESw3tldnzHvJc15jdU5IsTBNHNJli5T3vKMrcoxY3PHrUdfR76DFo/XvSQhbEYiHCiM4d541jLmTNkzopF+HbUu1c1g5YlWxOHnawIEK5Mo6yRyrkjeOyuDq9oWWKNY3kRskaxxsYWBGUAAv77ztw4DLWnBoCWDHtiuUWR3jEWVIyigA3vvdjf00DRFFYsMSVF+NqKCAbevkiT6SH2xVYKs/t6+SJPpIfbFVgoGXsX+GPnD7qx7XtcsTNjZcOsjJDC3JqiEqGIAuz2PON6ybF/hj5w+6ovtE+U8Z9M9B1dnu0OfR8wzyPJh2sHRiWy/pICdxFzw41Z/RekUnjWSNgysAQRwINUpvTQ2Pa/HCSDDTt7y5AQn5jHq80/ZQY9vGKddKuFdlHJRbgxA4HsrQ09h8TjsJgOTQuIISjHMo3kg3OY7zWbbxIG0qxHAww/canmx3BLLh1VxcZRQISeEoxVgQRuI7DWXAQSOSIr3tc2OX7biu5tJw4j0ni0Xgslh9Va2NmuHEmJKtwIH30E12W6YxGCgxQcEtZpVzHMLpEbXseF6WOldZMViXMk08rsTfptYeaoNgPJVmtK6uwxYHEuq2Pg8x/8AG1VQoOthYsVIMyNIR28pb72rN7n43tk/aD+qp3slw8DoondFF26TAfOPbTa9ytG/20H7RP50EM2U6SljwT4eQG4EzEk3O8E8bmkV4fL/AGj/AFm/nVtYNFYdYZXgKMMkgupBFwp6xVQaB67CNOPyTQsSbyM1ySTvCjr8lSvbtIV0TIVJB5SHeDY9Ptpe7DOkfOP8KYG3r5Ik+kh9sUFajj5f7R/rN/OrUbNdNNPhogfmxxr6kA/hVT6szsc+Lr5q+zQRH8oPDYg4rDtCkxQQWYxhyoPKNuJG69iKXGrfLDExGZZmjucwYyAEZSN5p07Y9ePAZYoDh1lEkfKXLlbc8ra2U9lQDVfW2DE4qGFsIsYdiC/KE5eaTe2UdlBA9JvNDK8Zkk5rEdJt44g8esWph7Edbnhmkw8jlllyuuYk2Zdxse8EfVFYNuOgVhmgxEQ5kqFCerMlvvVh6jS+0PjzBNHKPmMD5R1j1XoLpxvcA9tJL8pDTm7DYNSN+aeQde7moPtc+qmvqtjxNArA33Cqx666V90tKyyKbxl+TQg/9JNwIPeAT+tQa0mi5hhYjEkhJYs2QMSLruvbutWnghilkQkT2DqTfPbcw40ztIaa9y8JC5gEvLM62LZLBQDusD41RjD69xPIoOCUZmUX5U7rkC/Q76By6V168G0bJi2AL7ljU8GdtwB7us9wquGltY8ViZGkmnkZib9IgDuVRuApxbaMCvuVEYN6JiFZ7dQKOoJ9LAemkOKDrxYTFsAVMljvHvlvsLXrIdHY3/E/aD+qpPs61qw0biLHiyGwWUC4Xqs47O8U+cLqthJFDoFZSAQRYgg9YNBANfsZNitEe9JIXEke6MMWsL3NhvtSVMWKHEYj1PVl9ftJronAmWOISDOqZS2XpX33saScu0KJiScCu/8AxT/RQPXUDSfLYdM4tkRQb/oqAb+qlptG2wNyjQaNKqguGntdmP8AhX3BeO+xvu4dfQ2gadTC6IRcMcr4rKhseipTO9j6l9NIig7PhOMxJLGWZz2tIbei5A9VbeitbtIYGT3ueVSOKOSyn9Vri3kpk7LtWEmVcw3BV+0XrlbfNXI8K+FkjFuUEqN+pkI9tvVQMjZvtJi0kvJyqseIUAsvzWHjR36u7iKx7btZpcDgk8HIWSZ+Tz23qoUsSvfwHpNVv0PpJ8NMk0RsyMCO/tB7iN1NrbTpYYnR2CcHjKx9cdAqcLp7ExyCRMRKHBvmztf079/pqyezHXtNJQ2kyidABIvC58ZR2G1Vbrp6vablwc6zQtZlO8dTDrVu40Fj9uPN0RMV5pzw7xuPwq9dKXYzpp48XJmJbOgXnEm3PBqcbQdaItIavySxneXgzL1qeUW6nvpY7LfjfoHtCgtbA11B7qK+cJ0F8le0EA29fJEn0kPtiqwVZ/b18kSfSQ+2KrBQMvYv8MfOH3VFtonynjPpnqU7F/hj5w+6ottE+U8Z9M9Br6e0G0ADqp5JtwPGx7Ca4wqx2rGr8WNwTxSqCGFu8d4PUaRWtmrsuAxDQyjtKN1OvUR39ooOfj8fJOwaVy7BVQE8cqiwF6f+w/4BfNFV3tViNh/wK+aKBRbVPlbG/S/6VrY2V/G/Qv31r7VPlbG/S/6VrzZ1pCODE5pXCLYb23Dce2gs5rH8nYn/AC837tqpxVtsXp7D4rR2LOGmSUJBKrZTexMTGxqpNB1dH6DkmUMhWxvxvfcbdQNbf5oz/of939NTHZTpTBxqBipY0sT0zb5xNNX849C/3rD/AFhQRTZa80GEfDuNwWVt17c4E9YpCVb/AATYSXDSy4RkdMkgzJvFwpvVQKBvbDOkfOP8KYG3r5Ik+kh9sUrtkGnMPhmPLypHzr8427OFMfbTpGLEaFaSF1dGkiKsu8Hn23UFbKszsc+Lr5q+zVZrU/8AZVrZgoYVWXExo1lFmNje1rW8tBHfykvjuG/y/wDuvS11YNsVF5T7Jpk/lIn/APbhv8v/ALr0ttWfjUXlPsmgfuu2gvDNCtYXeICZO26DfbyqWFVuq42q0YbCqCLgrYjt3VVTXLQhwWNnw++yOcneh3rv69xA8oNAx9U9dzBobEHN74iGFO3M3NU+og1Cdn2jjJMTbsQenefst66i4mbKVucpIJF9xIvYkdu8059j+hblCRwAY+U76Dzb1hRFhNHr+nN7MdJvB/CJ5y+0Kef5SotDgR+nN7KUjMH8InnL7QoLRaraOTFYBopQHV1ykHrvSO142eT4JyYw0kW+x+co7x1+UU79UtN4fCYRXxMqRKxChnNgWsTby2Bra0hrnoiZbPjMOf1qCqFT7ZjtCl0fKsUjlsM5Csp38nc9Newb94/kK19qMWBE0bYGVJMwcyZOiN65e65u3qqGRRFmCjiTYUFjdu2JEmiMyncZov41W6nVr3iGfQe/+2i+80laCe67xMdH4J+pWdD5XRCP3bVAqfehdXBj9FPBuDZVZCfmuBcHydXppG6QwEkEjRyqVdTYg/8AN4oLI7HUHIL5q+zUd/KXkHJ4FesvOR5AsYPtCtDY/r3hcPHyeKlERUWBa9mA6we3uqMbZNc49JYmPwckwQKyoxBGZmILMAd4HNUb+ygX1T/XJj7mYUHqkt6orVFtXtFGaQbuaD2dI9lMDalo0w6Owl+Jmb93QQHRWhTiInMYJkU7gOsWBtbtrkMpG47jwNMrY3GGkIPj/wCkV0dsmoBhbwvDrzDvlUdR8cD7/wD7QKyHHyLG8SuRHIVLr1MVNwbdoNSnZb8b9A9oVDSKmWy3436B7QoLVYToL5K9rzCdBfJXtBGtpmr7Y/APArhCWRrkE9Fr2teq8z7PZlYjMTbryfiq17C/GtY6PjPzR6qBF7MdXJMNPzrkEg8LfxNam0LZxKcXNOJQRK7OFCHm36ic1WBjwSKbhQK+pcKjdJQaCI7NsMyQ2YWo2jalR6QhsRaRblHA3qf5HrFTCKFV6ItWSgqw+ziaOTKxLDuW1/Tc079nGgmw8d2FuG6pi2EQm5UXrMqgcKBL7VtmgnnbFQkqz75BbMCQLXHCxpatqDMOs/U/FVsXQHiL1rnR8fiD1UCS2Z6Flw4lga7Ry3zgiwIK5SOJ6r1wNZtlLwyHkXbkybgFbkd17i9WOjwSLvCgVklgVuIBoKofmFN2n6n4qPzCm7W+p+KrU+50fiD1Ue50fiD1UCr2T4ObDpyDXKXY7xYHMSTu9NRDXHZOYpWOHZhGTcKVzW7gbjdVhosIi9FQK+5IVbiAaCqH5hTdp+p+Kmbqtq62IwDYGcMYwoAPAgg3DDjvBpue50fiD1Vkiwyr0VAoKv6U2ZzRORnJF9xydXfzq1YNRplZTc7iD0Ow38arVS4VG4qDWP3Oj8QeqgSWvGqE+kFixDSZSkeQqVLE84te9x21DtE6lzRTI+85Twy26iON++rReCpa2UWrH7nx+IPVQaOq0ZWBQeNhUL2r7PUx9pk5syi2YC+YdQYddqZSKBuFekXoKtYPZ5KsgDAtv4ZbD07zenzqHoHweO7DnGpN4Gl75ReswFAvNsmqD6RhhySBORMjG6ls2YKLDePFpKR6hzK4NybMD0Ow+dVrXQEWIvWv7nx+IPVQKfT2p8mO0ZHEHEZjkEpupa9kZbAXHjUsJNQJgSMx+p+KrWrAoFrC1YTo+PxB6qCq35hzdp+p+Ku5qvqDJygupJ7SLW8gqxvudH4g9VZIsKi8FAoIDrdqQcRozwZHCEMjkkE9G+61xSTm2fTKxGYm3Xk/FVr2W+41rHR8fiD1UEO2X4Jo4crjgAPsrDr/ALPIsaM+UBxwYbm9fWKnsUKr0RaslBVrSOzOaNiMxt1c2/23FfOjtn0hbnBm9GUenj99WhkwyNxUGvEwaDgo9VAttStQeTs0gAtawtwre2uantjsNCkbhORdn6Ja91tYbxTBArx0BFjQIbZnq3Jhp7NcjNe9rdQHaeynjjMGssZRwCCLEEXG8dYr6jwaKbhQDWxQVw1w2TtDKzQMRGTcLlzZe4G/Cuts71LeOQGx4gknrt/w09ZYVbpAGiKBV6IAoPYVsoHZXlZKKAooooCiiigKKKKAooooCiiigKKKKAooooCiiigKKKKAooooCiiigKKKKAooooCiiigKKKKAooooCiiigKKKKAooooCiiigKKKKAooooCiii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22544" name="Picture 16" descr="https://encrypted-tbn0.gstatic.com/images?q=tbn:ANd9GcTwm_Jk5U8s9r2Fchsx5grGo5gsclZklew956qy9CIeOZsADVQIt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19872" y="3573016"/>
            <a:ext cx="2561644" cy="453777"/>
          </a:xfrm>
          <a:prstGeom prst="rect">
            <a:avLst/>
          </a:prstGeom>
          <a:noFill/>
        </p:spPr>
      </p:pic>
      <p:pic>
        <p:nvPicPr>
          <p:cNvPr id="22546" name="Picture 18" descr="http://jscustom.theoldcomputer.com/images/manufacturers_systems/Coleco/ColecoVision/754561coleco-vision.system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88224" y="2132856"/>
            <a:ext cx="2419453" cy="1415380"/>
          </a:xfrm>
          <a:prstGeom prst="rect">
            <a:avLst/>
          </a:prstGeom>
          <a:noFill/>
        </p:spPr>
      </p:pic>
      <p:sp>
        <p:nvSpPr>
          <p:cNvPr id="22548" name="AutoShape 20" descr="data:image/jpeg;base64,/9j/4AAQSkZJRgABAQAAAQABAAD/2wCEAAkGBxEQEhQUEBQVFBUUFBUYFRUWFRodGRgaGBcXHBkgGx4YHCggHBwlHBQYITEiJiksMC4vGB8zODMsNygtLisBCgoKDg0OGhAQGywkHiQsLCwvLCwsLCwsLCwsLCwsLSwsLCwsLCwsLCwsLCwsLCwsLCwsLCwsLCwsLCwsLCwsLP/AABEIAIABiQMBEQACEQEDEQH/xAAcAAACAgMBAQAAAAAAAAAAAAAABwIGAwUIAQT/xABWEAABAgMCBwkHEAgFBAMAAAABAgMABBEFIQYHEjFBVJITGFFTYXGT0dIUIjJSgZHTCBUWIzU2QmJyc3Sho7GysxclMzRDhJTBZIKiwsMmRIPEJEXw/8QAGwEAAgMBAQEAAAAAAAAAAAAAAAIDBAUBBgf/xAA8EQACAQICBgcGAwgDAQAAAAAAAQIDBBFRBRITITFSMjNBcZGh0RRCYYGx8CLB4RUkNDVicpLSI0NTBv/aAAwDAQACEQMRAD8AeMAFRwzxiyFld6+srepUMtAKXQ5iqpASLxnNSMwMAC3mfVArqdzkUhOjKfJJ8yBTmvgAxb4B/Um+lV2YADfAP6k30quzAAb4B/Um+lV2YADfAP6k30quzAAb4B/Um+lV2YALziwxli2FutLY3FxtIWMlWUlSagHOBQgkc9eSAD5sMccsjIqU1LpM26k0VkKCWknSC5Q1PyQRoqIAKfvgX9Sb6VXZgAN8A/qTfSq7MABvgH9Sb6VXZgAN8A/qTfSq7MABvgH9Sb6VXZgAN8A/qTfSq7MAG6wdx8yzqgmdYVLg/wARCt0SPlJyQoDmyoANzh/jal7ODIlkom1vI3QFLgCEoqQCSAakkEU5DXgIBTN8A/qTfSq7MABvgH9Sb6VXZgA32BGOkT023LTEsGt2OShxDhUAs+CFApFxzVBuNLtIAG7AAQAKLDvHA7Zs89KplkOBrc6LLhBOW0heYJ+PTyQAaHfAP6k30quzAAb4B/Um+lV2YADfAP6k30quzAAb4B/Um+lV2YADfAP6k30quzAAb4B/Um+lV2YADfAP6k30quzABtMF8db05Ny8uZRtAedSgqDiiQFHPTJgA3+GOOOQkVqaZCpp1JooIIS2kjOC4Qan5IVpBoYAKYfVAvaJJvpldmAA3wD+pN9KrswAG+Af1JvpVdmAA3wD+pN9KrswAG+Af1JvpVdmAAHqgX9Sb6VXZgAa0jhxJrs9qfecDDLifhm8KBIUgACq1BSVC4X0rSABd2zj+aSoiUlFOJHw3XAivMlIVdzkc0AGt3wD+pN9KrswAG+Af1JvpVdmAA3wD+pN9KrswAG+Af1JvpVdmAA3wD+pN9KrswASb9UC7XvpFBHAHyD5yg/dAAwMC8aVn2moNJKmHzmadoMrN4ChcrPmuNxuugAvMABABUcaOFvrVIqdRTdnCG2Qc2WoE5R5EpBPKQBpgA5twZsB+1X1qWtVK5TzyrzVRrpzrJr9ZjjeBPb0HVlh2DasrBKSlkgIZQoj4bgC1k8NVC7yUERts2adtSgty8TZmUb4tGyOqEZOoxyImUb8RGyOqFbO6sciBlG/ERsjqhWzurHIiZVvxEbI6oXFjakciJlW/ERsjqhcWd1I5CmwttR6VnZxEustpeQhtzIuJRkNqKai8AkCtM4qMxMXKXQR56+WFeXy+iNngpgCFpS7OVAVelkGhpoyznHML+E6IiqV8N0S5a6OUlrVfD1LxK2NLNfs2Wk8oQK+UkVMVnOT4s1YUKcOjFeBnMq34iNkdUJiyTUjkiJlW/ERsjqjmLO6kckAlW/ERsjqhW2GpHJExKt+IjZHVCOTOakcgds1hwUWy0ocCm0n7xC68lwbI5UoS4xXgVXCLF4y6kqlPanM+RU5CuS/wTzXckWKV7KLwnvRn3GjoSWNPc/IWbDCm30oWkpUlxIUk6CFCoMaTacG1kYyi1PB5nQ3cjfFo2R1R5pylmelcY5ExKN8WjYHVCOcsxXGOQsggJwlZCQAO6pa4Cg8FuPQWLxoR+f1ZhXawrS++w6ci2VggA5qxgJBwoobwZqRqD83LxBddRP+1/QkpdOPehspkmuLRsJ6o8U6ks34mxqrIyJkmuLb2E9UI6k834nNVZExItcW3sJ6oR1J5vxFwRkEi1xbewnqiN1J5vxEaRkEizxbewnqhHUnm/E40j3uFni29hPVDxqTzfiI0g7hZ4tvYT1RPGpPN+JG0jnbGcotWtMlrvClTeTkd7T2pvNTNHsdGtu2hj8fqypU6TLfi9xXIcbTMWiCcsBTbFSO90Fwi+/OEinLwCtdaQalqUvH0BRzGhKWJKsijUuygfFaQPPQXxRVWcuLfiDM/cLXFt7CeqJoyeZGzzuFri29hPVFiLZGw7hZ4tvYT1RYi2IzzuFri29hPVFiJG2aPDmTaFnzZDaAQw5QhArm5onXA5BvWQgrIk5u0lsSrRKw2FBtJPeNJUoqWo8AylVJzm4X3COpYluUlFYsdGDmLCQlUgvJ7pc0qc8CvxUZqfKqYmUEilOvJ8NxbGbLl0CiGWkgZgltIHmAh0kROTzJ9wtcW3sJ6o7gcxYdwtcW3sJ6o7gGLDuJri29hPVHcEcxYdwtcW3sJ6oMAxZrrSwVkJgEPSzKqimUEBKtpFFfXA4RfYdVSa4MUuH+LpUgDMyalLZSaqB8Nq+41GdNdOcXZ88QVKWG9FyjX1tz4jbxL4aqtOVU3MGsxLFKVq0uIUDkLPxu9UDzA/CiEsjDgARHql3jukiivehD6qcpLY/tABsMBrLEtJMpAopaQ4vhKlgG/mFE+SI5G9bU9Sml8zeGEZZImFZ0+czbfjo2h1xxoNaOZAzbfjo2h1wrR3WjmRM0346NodcLgxteOZEzTfjo2h1wuDO68cxcOSKZm3FA0UhJSs6QchpBHkyqRYx1aRkumql68uPgkMkxTNoiY4dMbjiU+EQOc0++OHcUuJiMy346NodcGDOa8c0eCab8dG0OuFcWDnHNGZl9CjRKkqPAFA/dCSTRxST4M+hMRsDImI2KLTGVZqUTcu8kU3UgL+UhSaHnIIH+WNGzqY05RfYY1/TSqxmu38hpxjs1WTEIxWK5XvmZ+lyv4W49FYfw8fn9WYF510vvsOmotlYIAOa8PvfT/NSH5cvFe76if9r+hJS6yPehvpjxLNkyJiNnCuTeMCy2XFtuTGSttakLTuTxopJIUKhFDeDmi5HRl1OKlGG57+K9Su69NPBsgMZlka19i96OOPRF5yecfUT2inmTGM2yNa+xf9HCvQ97yecfU5t4Zkv0nWPrX2L/AKOGjoi8XuecfUV1oZnn6TbH1r7F/wBHE0dFXfJ5x9RHVjmLmXYYtbCAqbIclypLhOSoBSW2kXUUAaFYAvEbeM7axSlulw8X6EG6Ux5mMSI7PIsxI2QdcSkVUQkcJIA+uLEFiRsw93NcY3tp64sxTI2HdzPGN7aeuLEUxGed3NcY3tp64sRI2jR4czjRs+bAcQSWHKALFc3PE64HIJ6yK7iSslLcmp+nfvuKFeBDZyQNrKPm4ImprcFxLGWAxIkK4R0DC5NNpNFLQCNBUAfrMAYMj3c1xje2nrjuIYM8NoM8a3tp64MUcwZmacSoVSQocIII84hjhKOnCD7KXEqQsBSVpKVJOYgihB5CDAGOAqsTEqqUt2ZlwTkpbfRfpSlxBSeegB8sUZLB4GtCWtFM6EjgwhPVLftpL5t78SIALXI/sm/m0fhERs9HDooymEZIKzG3a7odRLpUUt7mFqAPhlRIv4QAnNyw8F2mVpCrLWUFwwF1EhmhAAQAEAFwxW/vh+ZX96Ihr9E0dGdd8mNkxRN8xPuZKVK8UE+YVgBvBNiFtGfcmHFOOqKlKPm5BwAcEacYqKwR5OpUlUk5Se8+WOkYQAZGHlNqCkEpUk1CgaEHkjjSawZ2MnF4riPjB+dU/LMuq8JbaSqnDp+sRiVY6s2kepoTc6cZPtRs0xAyQo+NH/s/nj/si5Y+/wBxl6R9zvGBGYzQZMQjFYrle+Zn6XK/hbj0Vh/Dx+f1ZgXnXS++w6ai2VggA5rw+99P81Ifly8V7vqJ/wBr+hJS6yPehvpjxLNkyJiNnCkWjiqkZh515bkyFOuLcUErboCtRUaVaJpU8MadPTNenBQSjgklwfZ8ypK2i23izCMTdncbNdI36KOvT1zyx8H6ieywzZIYmbO42a6Rr0UK/wD6C55Y+D/2OezRzZL9DNncbN9I16GGWn7l+7HwfqcdvE8/QzZ3GzfSNehiVabuH2R8H6iOjE0+AdjtyNvTMu0VFDcuckrIKu+DCjUgAZ1HRF26rSrWUakuLfZ8yNLCTQ3TGVEZnhizEjZyxhJbr08+t55SjVRyEk3ITW5KRmAApz5zfHpKdONOOqhDVRIAQAEABAB0Vim9ypb/AM357kTQ4FCv02W6JCEpGN22nZSRG4KKFPOBsrBoQnJUo0OgnJpXlMJN4ImoRUpbzn8xAXzyAAgAt+K22XZafZQlRyH1htxFbjlXJNOEGhrzjTElN4SIa8VKD+B0RFszQgAXOAvvom/m3fuainU6TNOh1aHlCEohPVLftpL5t78SIALXI/sm/m0fhERs9HDooymEZIJzG1+/D5hH4lxJDgY2kOt+RSocohAAQAEAFwxW/vh+ZX96Ihr9E0dGdd8vQbJiib5889+zc+Qv8Jjq4nJ9F9xz9GmeQCAAgAIAHlgZ+5S/zY+8xi3HWSPT2nUR7jepisyco+NH/s/nj/si5Y+/3GXpH3O8YEZjNBkxCMVipnZlDWEba3CEpTNSpUo5gMlq88keisP4ePz+rMC866X32HT8WysEAHNeH3vp/mpD8uXivd9RP+1/QkpdZHvQ30x4lmyZExGzhkSIRimRIiNisyJEIxWSpDREZ5SLMSNixsP3zTv0f/ZLxvz/AJfT7/Ure+xmGKETrPFRZgRs5Dj1AgQAEABAAQAdFYpvcqW/8357kTQ4FCv02W6JCEW2PX9zY+kj8tcR1OBYtukxIRCXQgAIAN7gL7oyf0lr8YhodJEdXoPuOmoumWEAC5wF99E38279zUU6nSZp0OrQ8oQlEJ6pb9tJfNvfiRABa7PNWmiNLaPwiI2ejh0UZTCMkFzjOwXffWmYl0lyiMhaE+EKEkFI+FnpQX5vI0JJbmZ17bzm1OO8XRsmY4l3o1dUSYozNlPJ+B561THEu9GrqgxQbKeT8A9apjiXejV1QayO7KfK/APWuY4l3o1dUGssw2U+V+BZsWaCieUlYKVbiu4ihzpOY8kQ198C7o1NV8HkNcxSN8xuoCgQcxBB8sB1rFYCVtrBeZlnCnc1rTXvVoSSFDRmzHkMaEKsZLieYrWdWlLDBtZo1/rY/wAS70auqG145kOxqcr8A9bH+Jd6NXVBrxzDY1OV+Bnk7BmnVhCGXKnhQQBzkigHPCyqwisWxoW9WbwUWO2xZLudhpqtdzQlJPCRn+usY1SWtJyPS0qezgoZI2CYhY5RsaShWT+eUfwRdsff7jL0j7nf6DBEZbNBkxCMVirxm4KTCphUyw2p1DgTlhAqpKkgJ8EX5JAF45a0ursWF1BQ2cng0ZF7bzc9eKxTPjsnDLCCVbDTLkyEJFEhbAcoNABcbUQBwVjR21PmXiUdnPJn2fpFwl4x7+ja9DBtqfMvFBs55M00rMTsxaktMzyXN0cm5UKcU1kAlKkJTcEhPgoGYaIguakJUKii0/wv6D04tTjiu1HQKY8YzXMiYjZwTOMSwbTZmnHZdUy4w6orSW1rOQVXqSUpNUgGtLqUI5o9Lo65tZ0lCeqpLdvS3/H73mdXhNSbWOBUf1r/AI37aNH90/o8iD/k+J7+tf8AG/bQfun9HkH4/iH61/xv20H7p/R5HPx/EP1r/jfto7+6/wBPkc/F8S14my766Obvl7oZdeVulcrO3SuVfmEVdJ6vs61OGK4fMaHEeZjDiOzwxZiRs5vwqwCnJJ1QS0460VHc3G0lQKa3ZWSO9VTQeWlY9BSuITjxwYhovWSa1d7ol9UTa8cwxD1kmtXe6JfVHdZZnMUHrJNau90S+qDFBiiLtkzKQVKYdSkCpJbUAByki6Ohih+YpVVsqX5C8D0zh/vE0OBRr9NlviQhKpjKwbXaEmUM/tW1hxtJNAogEFNTcCQo0rppCzjiiWlPUlixCP4PziFFKpZ8EGhG5L6og1WXteOZD1kmtXe6JfVBgw1o5h6yTWrvdEvqgwYa0cy5YssDppycafdaW00yrLKlpKcpSfBCQbzfSpzUB5IkpweOJDXqxUWlxHtFozwgAXGAiq4UTdOLd+rcxFOp0madHq0POEJRIeqWs9RTJvgd6kutKPApQSpHnCF+aAD3F7ayZmSaAPfspDSxpGSKJPlSB5a8ERyNy0qKdNfDcWMwjLZEwrOkSYVjESYVnSJMKMQJhToqLbtPuW2VunwUqbCvkqaQFfUa+SLUY61LAw61XZXjn3fQaKFhQBSQQQCCMxBzERTZvJp70BhTpGODI8Jjh0EmFYExCMUyJhGKZExGxRSY0bWS9MpbQahhJBI8dRBV5qJHODGtY03GGL7TB0hVUqmquz6jTwftJM1LtOpPhJFeRQuUPIaxjVqbpzcWatKoqkFJGzEQMdmRMRsVmVJhGKzIkxGxSkY35hTUowtPhInGlJ50tukfWI0tExUq0ovti/qilePCCfx9S5WJabc2w2+0e9cSDTSDpSeUGoPNGXXpSpTcJcUTRmpxUkbBMV2dMiYRimRJiNisyJMIxWSrDREZ5WLMSNiOtm2hJYSLeWaIy20uHgSthCSfJWvkj1NCjtdHqK478PFlWTwmO4KBAINQbwRmIjGiMwizEjYRYiRs8rFiJGwrFiIjCsWIkbNDh4f1dOfR3PuiwuAsOkihYj8IE5Lkms0UCXGq6QQMtI5qBXlVwRLTfYPcQ94bESlUI6AVgOBWOgFY6cPI6AR04fPaM83LtLedOShtJUo8g4OEnMBpJgbw3nUm3ghYYiEuTdrTU2RRO5uKWdAU84ClPmSvZii3i8TWisEkdBxw6abC/B5q0pR2WduDg71VL0LF6VDmIzaRUaYAOXVpn7BnFIcTkLFykmpbdRW4g3ZSToIvBqLjURxrElpVpUpYxGBZOMaSeA3UlhekLBKa8ikjNzgRG4s1qd9Slx3M2pwrkNZa2oXVZN7TS5kROFUhrLW1C6ryG9po8yInCqR1lrahdSWR32qjzIicKZHWWtqOaksjvtVHmR4cKJHWWtqF2csjvtVHmRQ5vB5y2J6dMipLhbaQ6lIP7QANpUEnNW889KRapJqKTMK8mpVpOLxW76Hy4M4YuyNWJhClIQSMk3ONkG8UVwGvemlOSEqUVLeuJPa38qS1Zb15ovErhnIOZngk8C0qTTykU8xis6M12GtC+oS97xM/smktYa2oXZTyJPa6HOjw4TSWsNbUc2U8jvtdDnQDCWS1hrahXSnkHtdDnRIYTyWsNbUK6NTJnPa6HOjx/DCQbFTMIPIkKUf9IML7PVfYRyvaC94qWEeMcrSUSaSitxdV4X+UDNzm/kEWaVlg8Z+BnXGksVq093xF8TW8xoGUb7BTCt6z1HI79tV62iaAnhB+Crl84N1K1xbRrLfueZYt7mVF7t6yGVIYypBY9sLjR0hSCfMUVu80ZM9HVlwwf38TTjf0nx3H3jGBZes/ZPejiF2Fxy+a9TvtlHm8n6ExjCsvWfsnvRwr0fc8vmvU57XR5vJ+hMYxLK1n7J70cI9HXPL5r1F9ro5+TKjjQwrkpyUQ3LPbosPpWRkOJ70IcBNVpAzqHni9o2zrUarlOOCww4rNZMq3VaE4YRfaVXAzDN+zFHIG6NLNVtKNAT4yTQ5KrqVoajODQUv3ljC5W/c12lajXlT7hr2fjSsxxIK1rZOlK21H62woR56poi5i9yT7mvzwLquqb+B9gxlWTrX2L3o4heibvk84+oe0U8yYxmWRrX2L3o4R6IvOTzj6i+0U8yYxm2RrX2L/AKOFeh73k84+pzbwzJfpOsfWvsX/AEcNHRF4vc84+orrQzPP0m2PrX2L/o4mjoq75POPqI6scxI4wrSZmrQmHpdWW2soyVUUK0bQDcoAi8HOI9NY05U6EYTWDXqVpvF4osWAeM5yRQliaSp5hNyCkjdGxwCtyk8AJFOGlBEN1YRqPXhufkwUhoyWMKy3RUTSE8IcCkEbQv8AJWKHslaPGINn0ezazNcY24ljQqcrEZ57NbM1xjbieNKeQjTD2a2ZrjG3E8acshHFnns1szXGNuJ4xYjhLI02GWFtnuyM0huaZUtbKwlIVeSRcBEyORhLWW4QcnNLZWlxpRQtBBSoG8EQFprHcxw4MY3mVJCLQSW1jO62mqFcpSL0nmqObNE0amZUnbv3S3s4dWYsVE21T4xKT5lAGHU4kTpTyJ+zWzdbY247rRzObKeQezWzdbY24NeOYbKeQezSzdbY247rxzObKeQezSzdbY24NeOYbKeRrLUxm2YwDkul5Q+C0gmv+ZVE/XA6sUMreb7Ba25hJP2++iVlmyEFXeMoNa0+E4rNQZ63AfXEE6jkW6VFQ39p0Di9wQbsmUSwkhTijlvOeMsgA0rmSAAAOSucmIyYs0ABABrrcsKVnm9zm2UPIvoFC9JOlJF6TyggwAJjG1iql5SV7qs5Ckho1ebKlK7w074ZRJ705+Qk6IANHi6YkZxgodl2i814RKb1pPgq59B8nDEU8UatkqVSOEorFFsOCshqzWzEes8y97NR5UfHauBkm60tDbLba1JOStKaFKtHkrn5I4ptMWpZ0pRaSSZQMX+DspNT5k7RU80pWUlstqSn2xPwVZaFZwDQ3XgZ6xaTxPPyi4tpje/QLZfHTnSNehgOFpwIxfSdkFxUsXVrcACluqSVBIvyRkpSAK35qwAfRhRgPZ1o99NsJKwP2qSULoOFSSMoDgVUQAczWnYss/aCpeyy4tkKyQ64oKqE+GvvUpARwaTQX30CzkorFktGjKrNQiMZnBWSQlKdwQqgAylCpNNJPDGe6s8z0kbOglhqo8ewekEJKlMNBKQSolNwAFSY5tJvdiddrbpYuKwKLgwiXm7QX7SgMlC8hvJuAFKE8unyxaquUKXHeZFqqda5f4Vq78EX8YMSWrtbMUXWqZs1/ZKHIjInBeR1ZrZhHXqczF9ko8qEe+KKUB4x++NlcDzEuIwMFsXO6JDk6VJBvDSblU+OdHML+UZozq99g9Wn4mnb6PxWtU8PUustgbZ6BQSyD8rKUfOomM+V3WfvF1WlFe6fQME5DVWdmI3dVuZg7alyomMErP1VnZhXd1+Ziu3pcqMgwQs/VWdiEd5X52c9npcqJjA+ztVZ2IR3lfnYuwpcqJjA6ztUZ2IR3txzsXYU+VCpt+zGEW6hhDaUsmYlElsDvaLSzlCnAco+eN2hVm7Bzb/FhLf3YmdUilX1Ut2K/IbowMs3VGdiPOO/ued+Je2NPImMC7N1RnYhHf3P/o/EXYwyETjCk22LRmW2UhCEqSEpSKAd4k3eUx63R05TtoSk8W/Uz6ySm0iw4DYr3Z5CXplRYYVekAe2ODhFbkp4Ca14KXxRv9Mwt26dNa0vJeo1Og5b3wGhIYtrKZF0sHDpU4pSifITk+YCMKWlrup7+Hdgv1J9jBdh9nsJszU2NiGjfXPO/EVwjkeewmzNTY2Imje3HOxHFZB7CbM1NjYieN3X5mI0jz2E2ZqbGxE8bmrzMRowzOANluCipRsfJyknzoUDFiFxV5iNlHwsxQpCVOWcpVRU7g4a15EK4eRWfhi7Sum90jmsK+yZf/5TTbif46ErQofHAUCD5RSLje46+B0acCrM1NjYiGMmVnOWZ57CrN1NjYieJG6kszz2FWbqbGxE6ihXUnmHsKs3VGNiO6qObWeYewqzdUY2I7qrI5tZ5nnsKs3VGNiO6scg2s8zG/gJZaxQyjQHxapPnSQYNSOQbWa7SkYWYo05KnLOUqoqdwWa15EK0HkVWvCISVLImp3PZIqeLmwrPnJoytoqmGXFnJaUhSEjLGdCwttRCjovz3UqREBcG83iHssEEuzagDmLjdDz0aB8xgAveDeC8nZyCiTZS1XwlXlas/hLVVRzmgJoK3UgA3EABAAQAEAEHmkrSpKwFJUCFJIqCCKEHkIgA5cwpsl3B61atglknLa+Oyo3oJ0qTm5wk6RHGsVgS0arpTUkNGUmUOoS42apWkKSeQxWZ6OMlJJrgTMIxxb4zLHU04ieYqlQUnLKc6VJPeL57gPImJqMuwydI0P+1fMe+AGE6bUkmpgUy6ZLyR8FxNMocgNyhyKETmUWOABS49sOe5We4ZdXtz6fbVD4DRupyKXm+TXhBgAq2AmD3cjOW4PbnQCr4qfgp/ueXmihWqazwXA9HYW2xhi+k/vAspiAvooWMy3clIlWzeqinaaE/BT5c55AOGLVtTxeszJ0pc4LZR7ePoaLFn++j5pf9okuurKmjOv+TG4Iy2ehMqIjYoo8X9lCYnipYqlnKXTQVZVE/Wa/5Y1LupqUsF2nnrKkp1sXwW8cYjFZumRMRsVkxCMVmRMRsVmVMIxGTTCM4ZExGxWJjCX3xo+lSP4WI9Hb/wAtf9s/zMqr/EfNfkO9MeVZomQQjFExMWImdwjdbcFW0rDjg4UobQacxOSDyEx6aNw6GjIyjxwwXzbM9w1qzQ7kiPJMuMlDxEYRYiRs8IixEjYUixEjZ4RFiJGzyLMSNnkWIkbE7jQsRLNpycwgUEw6gLAzZba0VPlSpPlSTpMaFGWMWjsXuY4jBErsiYsRI2BixEjZ5DHAjoBAcAx0DyOnBM46rGDD7M4zVBdNFlN1HEUKVCmYkafixBVjvxLttPFao+8ELVM5JS0wqmU6yhSqZsqnff6gYhLRt4ACAAgAIACAAgApmNXA8WrJKSgDd2arYPCad8jmUBTnyTogATGK23ihSpN6ovUWq3UI8NF/lNORURVI9pqaPr/9b+QyDFdmufNPSiHm1tuCqVpKVDkP945jhvOSgpxcXwZTsVNsrse1FyUwqjMwoIqc2X/CWOAKrkn5Qr4MXIy1liearUnSm4Md2G2E7Vlyjkw7QkDJbRWhccIOSkeapOgAnRDERz1gfZ7tozTk/OEr9sKqnMtzkr8FF1ByJGiK9epgtVGno6215bSXBeb/AEGOYpG8fBbVpIlWVurzJFw8ZRuSPKeuOwi5PBEdasqUHN9gvMX2DTlt2h7bUtg7rMrv8GtyQdBUe9ArcASPBjTSSWCPKzm5ycpcWbGymwm3p1KQAlL84AAKAAOqAAGgRBddWXtGdf8AJjBEZbPQmVERsUXGKlwCYmk6SkEcwWa/iEX75fgizF0a1rzQzkxlM1ij4a2Za7r4VJuL3LJFEtvBspOnKqpOVU6b/JF22qW0YYVFv+KxMy6p3Ep403u+DwNALCwh8eY/rE+lixt7LJf4/oVdjd5v/L9T0WDhF48x/Wp9LC7exyX+P6BsrvN/5fqSFg4R+PM/1qfSxz2iwyX+P6HNldZvx/U8csTCNIrlzXkmwT5g7HFX0e+yP+P6Cunc/Hx/Ur87bdqMKyHpicbUPgrddSfMTmi3ChbTWMYxa+CRBKpVi8G35nmDc049aMot1anFqmpeq1qKlGjiAKk3m4AeSC5hGFtOMVgtWXDuZym26ibzR0qmPDs2DIIRii3waH/Uk98wf/Xjauv5XS7/APYpx6+X3kNBMeeZYYKVQEnQKw8BGcz4SYbzs48te7uNoyjubaFqSlKa3XJN5pnJvj3ltYUaMFHVTfa2jPlNtmp9fJvWH+lX1xY2NPlXghcWeG2prWHulX1x3ZU+VeAYmWTwjnWVhbcy8lQNR7YojygmhHIboHRptYNI4dJ4K2t3bKMTBFC4iqgMwUCUqpyZSTGPOGpNxOM2kSRI2UDG0Pc/6a3/AGi7Q7Qj2l/MPEgZExYiRsSGMO05/wBd1y8pMTCS4qXQ22h9SE5S22wAO+CU1UrPcL6mGbeJZpQi4b0Z/YZhZwzX9ej08c1nmSbOOSD2G4WcM1/Xo9PBrPMNnDJFatG2Las57ImX5tpwX5LrilJI4QFEpULs94ujus8wdKD7B4YF20qekmX1gBSwQsDNlJUUkjkJTXyxZg8ViZ9SOrJo3cMRi5x6D/4LP0lP5bvVEVbgWbXpPuL9ibP6mk/kufnORXLxdIACAAgAIACAAgAIAOeMeWCapGaTaEqMlDy6rKR+zfF9f89CrnCuEQHYycXiiwYNWymdl0OpoDmcT4qxnH9xyERUnHB4HpLesqsFJGzMRk5ScZlhbsyJhse2MjvqZy3nOyb+asS0Z4PAoaQoa8NdcV9P0K3advTuED0qy6bmWwk0zXU3R1XxlUH1AZ4sTkorEyKFF1ZqCGZISaGG0NtiiECgH9zyk3nnjOk23iz1FOEYRUY8EZjCjirw/tdU3MJlmKrS2oJCUipW6TS4DPSuSOWvDF2hT1Vi+0wNI3G0nqLgvqdC4tMEE2VJIaNC8vv31DSsjMD4qR3o8p0mLBmiPs73fnvpE7+cqK911Zo6M6/5Mv4jLZ6EyoiNiiMsG2DJTYeAJAUoLSNKSbxz6RygRtVaW0p6p5ejWdKrrDzkZtt5CXGlBSFCoUP/ANceSMCcXF4PieijNTWtHgfWmImDJiEYrMiYjYrMqYRiMmmEZw+G3bDYnmi1MJqD4Kh4SDwpOg/UdNRDUbidCetB/r3kNSnGawkJCSsZyRteXYcvKJuXoqlApJcQUqHOD5Lxoj0068a9nOce2L+jMpQcKqi80dEpjxjNUyCEYot8GffJP/MH75eNq6/ldLv/ANinHr5feQ0Ex55lhkX/AAVfJP3RJT4ojkchx9IM0IACAAgA6RxWe5Ur8lz85yMe466X32HGWqCJGygY2v8A6/6c3F2h2hHtL+YeJAyJixEjYk8JvfMx9KkP+GOy4luj0EdLRwlCABWeqIkm12ch0pGW3MICFaQFhQUOY0HmEAHzYo/ctj5T35q4s0+iZ9x02XCJCAXOPT9xa+lJ/KdiKt0Sza9J9xfsTfuNJ/Jc/OciuXi6QAEABAAQAEABAAQAa3CKxWp6WdlnxVDqSCdKTnSocoIBHNABzRg++7Y1oOSk1ckryF8Ff4bg5CCDzK5IjqRxRcsq+yng+DGqYqHoCCwDcbwc4hRjSYPYOMyW6lu8uLJqfgp+Ckcg+uGnUcuJBb20KOOr2/eBuDERZK5hvbvccuck+2uVS3wjhV5AfOREtKGtL4FS9uNjT3cXw9SWIDArdFm0X0962SmWB+Eu8LXyhPgjlrmKRF880PuADmSzvd+e+kTv5yor3XVmjozr/ky/iMtnoTKiI2Kc7zPhq+UfvjfXA8hLizYWJhBMyZqw4UgmqkG9J5wdPKL4jq0IVekiWlXqUuiy2S+NSYA79hpR4UlSfqJMUpaNg+EmXFpKfbFGcY2HNWR0h6oT9lx5vIP2lLlJDG07qyOkPVHP2VHm8jn7RfKSGN13VkdIrqhf2RHmfgc/aD5S3YB4Zm0i6lTO5lsJOUFVScokUvAobvLfwRn31krdJqWOJYt7ja47sMC4pjMZYYusYcqkWpZLg8JbzaDzIebI/MMa9hNu1rxyTfin6FC4X/LB/fEZqYwWWzIIRii3waP/AFJPfMH/ANeNq6/ldLv/ANinHr5feQ0Ex55lhgtNQRwgjzw8HgxGcrYS2C9IPrZeSRQnIUR3q06FJOYginNmN8fQra4hXpqcH+hnSi4vBmqicUIAMkuwtxQQ2lS1KNEpSCSTwAC8mONpLFgdO4FWWuTkZdhzw0N9+OBSlFRHkKqeSMWpNTqOSOM3UPEjZQMbR9z/AKa3/aLtDtCPaX8w8SBkTFiJGxJ4Te+Zj6VIf8MdlxLdHoI6WjhKEAC09UF7lfzDX3LgA12KP3LY+U9+auLNPomfcdNlwiQgFzj0/cWvpSfynYirdEs2vSfcX7E37jSfyXPznIrl4ukABAAQAEABAAQAEABAApcfmBvdMuJ5lPtsumjoHwms9edBqeYq4BABWMXdv91Mbms1dZABrnUj4J5ToPMOGKtWODxN+wuNpDVfFfQtZiAvkDHDpB1YSCpRAABJJzADOTHDraSxYrpSUewgtNLTdQ3XPxbKT3yuc12lARfpw1I4HmLqu61Ry7OzuOpLMkG5ZptllOS20hKEJ4AkUHOeXTEhWPpgA5ks73fnvpE7+cqK911Zo6M6/wCTL+Iy2ehMqIjYoqsWbaVTzoUARuTlxFf4iOGNK9eFJd/5GBo9J1njk/qhrCUb8RGyOqMhyeZs6kcjImUb4tGyOqEcpZiuMciYlG+LRsDqhHOWYrjHIyJk2uLRsDqiNzlmK4rIyJk2uLRsJ6oRzlmxXFZH0NNpSKJAA4AKD6oik2+JzDAzJiNnGK7Dm1Eu2zZ7KTXcHmMrkW46gkbIR5zG3ZUnGyqzfvJ+CT/Uzq88a0VlgNlMedZdMghGKJeattMlhG64s0bUsNuHgSttAqeQGhPIDHp427r6MUVxwxXybM9z1azY70x5FlxkoeIjIOtJWKKSFDgIBH1xZg2uBGzD3CzxbewnqizGcs2RNHhkWeLb2E9UWIzlmIybUuhBqlCUnhCQPuEWItviRsyRPEjZ5FiJGxSY1rXS5aMhLJNSy4hblNCnFoyQeUJTXmWIv0Y/hbOxW5sbZjsSuyJixEjYk8JvfMx9KkP+GOy4luj0EdLRwlCABaeqC9yv5hr7lwAa7FH7lsfKe/NXFmn0TPuOmy4RIQC5x6fuLX0pP5TsRVuiWbXpPuL9ib9xpP5Ln5zkVy8XSAAgAIACAAgAIACAAgAitAUCCAQRQg5iDnrABzDhnYzmD9qBbQO4OEra+M2T36DypN2wdMLKOssCahWdKakhgMWiy4hK0uIKVAEd8Mx8sUWmj0sakJLFMkZpvx0bQ64XBja8cyjYy8IQlsSzSgS4KuFJzJrcKjhIv5ByxPQp79ZmbpG5Sjs4vjx7hsYnMC/WyTy3k0mZgBTtc6E/ARyUBqeUkX0EWzEL/AAQAcxSKwm354qIA7onbyafxlRXuegaGjGlX35MvYmm/HRtDrjMcXkeg145mVE0346NodcI4vIXXjmLDFk4lM86VEAbk5eSB/ERwxo3qbpLv/IwtHtKs8cn9UNYTbfjo2h1xjuLyNnWjmZEzbfGI2h1wjjLIVyjmTE23xiNsdcI4SyFco5mRM41xiNsdcRuEshXJZmRM41xiNtPXCOEsmK5LM8dtSXbFVvNJHCpxIH1mFVKctyi/ARziuLRT8KsZsuwlSJMh503BYHtaOWp8M8gu5dEX7bRVSbxq7l5v0Kla7jFYR3sV2DT6lWhKuOEkqm2VqUrSS8kqJJ5a3xuXMUracYr3X9DPpvGom8zpFM61xje2nrjxLpzyfga2siYnmuMb209cI6c8n4HMUc84ylBVpzRScoZSTUX5m01zR7PRiatYJ/e9mXX6xlrxfY0hLoTLz+UptIAbeAqpAGYLGdSRoIvGah0ZuktC7WTqUOL4rPuJKVfBYSGvZ+EsjMCrMywu6tA4kK8qSQoeUR5+VpXpv8AHBr5fmT68XwZ9vdzPGN7aeuGjTnk/AVtHndzPGN7aeuLEYSyZG2eGeZ4xvbT1xYjCWQjDu5njG9tPXFiMZZEbME1bMq0KuzDKBwqdQPvMWYQk+CZGyh4WY2ZZlKkSPt7t4yyCG0ct96zyC7l0RfpW0uMtwuqKGzZtbs6046oqWuYbUtSjeSVgkmLuGCwQz4HT5nmuMb209cQxKjR53c1xje2nrixEjaYmMInArCZgpII7qkLwaj+DwR2XEt0egjpiOEoQALT1QXuV/MNfcuADUYp5ptNlsBS0A5TtxUAf2q+ExZpv8Jn109dlv7ta4xvbT1xJiiHBi8x3zCFSLQStKj3Sm4KB/hu8ERVeiWLZPWfcMLE37jSfyXPznIrl4ukABAAQAEABAAQAEABAAQAVfGHgc3a8qWVEIcSoLacpXIVmNRpBFQRzHRAArN7+/rrfRK7UABvf39db6JXagA3WB2JISk22/MvofQ0cpLYbIqseCTUm4G+nCBogAcMABAAQAKDDTEoJ2bdmJeYDIeUVrbU2TRZ8IghQuUamhGcnyAGj3v7+ut9ErtQAG9/f11voldqAA3v7+ut9ErtQAG9/f11voldqAA3v7+ut9ErtQAG9/f11voldqAA3v7+ut9ErtQAG9/f11voldqAA3v7+ut9ErtQAbzB3EPKtKCp19cxT+GhO5oPIoglRHMUwAbHGFijbtFbLks4mWLTQayNzqgoSSU5ISRkkZRGmt2al4BUt7+/rrfRK7UABvf39db6JXagAsuAGJxNnTSZmYfDym67mhKMlIUQRVRJNbiaDywAfbhXiZs6cUXGMqUcNa7kAWyeEtm4cySnTABTlep+erdOt05WVduADze/v6630Su1AAb39/XW+iV2oADe/v6630Su1AAb39/XW+iV2oAPU+p+e0zrdPmVdqACxWBiJkWSFTTrkyQfBoG2zzhJKv8AVABsMYWKdi0tyVLKTKuNIDYCW/ay2CSBkpIySCo0I4aHRQApm9/f11voldqAA3v7+ut9ErtQAb/ArEoiSmW5iZmN2LKgtttKMlOWL0lRJJNDeAKXgX6IAG5AAQAaXDDBtq05VyWeJSF0KVjOhSb0qHDzaQSIAE8fU/PaJ1voVdqAA3v7+ut9ErtQASZ9T87lDLnUZNb8lk1pyVVngAddh2S1JS7UuwCG2kBKa5zwk8pJJPKTAB90ABAAQ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2550" name="AutoShape 22" descr="data:image/jpeg;base64,/9j/4AAQSkZJRgABAQAAAQABAAD/2wCEAAkGBxEQEhQUEBQVFBUUFBUYFRUWFRodGRgaGBcXHBkgGx4YHCggHBwlHBQYITEiJiksMC4vGB8zODMsNygtLisBCgoKDg0OGhAQGywkHiQsLCwvLCwsLCwsLCwsLCwsLSwsLCwsLCwsLCwsLCwsLCwsLCwsLCwsLCwsLCwsLCwsLP/AABEIAIABiQMBEQACEQEDEQH/xAAcAAACAgMBAQAAAAAAAAAAAAAABwIGAwUIAQT/xABWEAABAgMCBwkHEAgFBAMAAAABAgMABBEFIQYHEjFBVJITGFFTYXGT0dIUIjJSgZHTCBUWIzU2QmJyc3Sho7GysxclMzRDhJTBZIKiwsMmRIPEJEXw/8QAGwEAAgMBAQEAAAAAAAAAAAAAAAIDBAUBBgf/xAA8EQACAQICBgcGAwgDAQAAAAAAAQIDBBFRBRITITFSMjNBcZGh0RRCYYGx8CLB4RUkNDVicpLSI0NTBv/aAAwDAQACEQMRAD8AeMAFRwzxiyFld6+srepUMtAKXQ5iqpASLxnNSMwMAC3mfVArqdzkUhOjKfJJ8yBTmvgAxb4B/Um+lV2YADfAP6k30quzAAb4B/Um+lV2YADfAP6k30quzAAb4B/Um+lV2YALziwxli2FutLY3FxtIWMlWUlSagHOBQgkc9eSAD5sMccsjIqU1LpM26k0VkKCWknSC5Q1PyQRoqIAKfvgX9Sb6VXZgAN8A/qTfSq7MABvgH9Sb6VXZgAN8A/qTfSq7MABvgH9Sb6VXZgAN8A/qTfSq7MAG6wdx8yzqgmdYVLg/wARCt0SPlJyQoDmyoANzh/jal7ODIlkom1vI3QFLgCEoqQCSAakkEU5DXgIBTN8A/qTfSq7MABvgH9Sb6VXZgA32BGOkT023LTEsGt2OShxDhUAs+CFApFxzVBuNLtIAG7AAQAKLDvHA7Zs89KplkOBrc6LLhBOW0heYJ+PTyQAaHfAP6k30quzAAb4B/Um+lV2YADfAP6k30quzAAb4B/Um+lV2YADfAP6k30quzAAb4B/Um+lV2YADfAP6k30quzABtMF8db05Ny8uZRtAedSgqDiiQFHPTJgA3+GOOOQkVqaZCpp1JooIIS2kjOC4Qan5IVpBoYAKYfVAvaJJvpldmAA3wD+pN9KrswAG+Af1JvpVdmAA3wD+pN9KrswAG+Af1JvpVdmAAHqgX9Sb6VXZgAa0jhxJrs9qfecDDLifhm8KBIUgACq1BSVC4X0rSABd2zj+aSoiUlFOJHw3XAivMlIVdzkc0AGt3wD+pN9KrswAG+Af1JvpVdmAA3wD+pN9KrswAG+Af1JvpVdmAA3wD+pN9KrswASb9UC7XvpFBHAHyD5yg/dAAwMC8aVn2moNJKmHzmadoMrN4ChcrPmuNxuugAvMABABUcaOFvrVIqdRTdnCG2Qc2WoE5R5EpBPKQBpgA5twZsB+1X1qWtVK5TzyrzVRrpzrJr9ZjjeBPb0HVlh2DasrBKSlkgIZQoj4bgC1k8NVC7yUERts2adtSgty8TZmUb4tGyOqEZOoxyImUb8RGyOqFbO6sciBlG/ERsjqhWzurHIiZVvxEbI6oXFjakciJlW/ERsjqhcWd1I5CmwttR6VnZxEustpeQhtzIuJRkNqKai8AkCtM4qMxMXKXQR56+WFeXy+iNngpgCFpS7OVAVelkGhpoyznHML+E6IiqV8N0S5a6OUlrVfD1LxK2NLNfs2Wk8oQK+UkVMVnOT4s1YUKcOjFeBnMq34iNkdUJiyTUjkiJlW/ERsjqjmLO6kckAlW/ERsjqhW2GpHJExKt+IjZHVCOTOakcgds1hwUWy0ocCm0n7xC68lwbI5UoS4xXgVXCLF4y6kqlPanM+RU5CuS/wTzXckWKV7KLwnvRn3GjoSWNPc/IWbDCm30oWkpUlxIUk6CFCoMaTacG1kYyi1PB5nQ3cjfFo2R1R5pylmelcY5ExKN8WjYHVCOcsxXGOQsggJwlZCQAO6pa4Cg8FuPQWLxoR+f1ZhXawrS++w6ci2VggA5qxgJBwoobwZqRqD83LxBddRP+1/QkpdOPehspkmuLRsJ6o8U6ks34mxqrIyJkmuLb2E9UI6k834nNVZExItcW3sJ6oR1J5vxFwRkEi1xbewnqiN1J5vxEaRkEizxbewnqhHUnm/E40j3uFni29hPVDxqTzfiI0g7hZ4tvYT1RPGpPN+JG0jnbGcotWtMlrvClTeTkd7T2pvNTNHsdGtu2hj8fqypU6TLfi9xXIcbTMWiCcsBTbFSO90Fwi+/OEinLwCtdaQalqUvH0BRzGhKWJKsijUuygfFaQPPQXxRVWcuLfiDM/cLXFt7CeqJoyeZGzzuFri29hPVFiLZGw7hZ4tvYT1RYi2IzzuFri29hPVFiJG2aPDmTaFnzZDaAQw5QhArm5onXA5BvWQgrIk5u0lsSrRKw2FBtJPeNJUoqWo8AylVJzm4X3COpYluUlFYsdGDmLCQlUgvJ7pc0qc8CvxUZqfKqYmUEilOvJ8NxbGbLl0CiGWkgZgltIHmAh0kROTzJ9wtcW3sJ6o7gcxYdwtcW3sJ6o7gGLDuJri29hPVHcEcxYdwtcW3sJ6oMAxZrrSwVkJgEPSzKqimUEBKtpFFfXA4RfYdVSa4MUuH+LpUgDMyalLZSaqB8Nq+41GdNdOcXZ88QVKWG9FyjX1tz4jbxL4aqtOVU3MGsxLFKVq0uIUDkLPxu9UDzA/CiEsjDgARHql3jukiivehD6qcpLY/tABsMBrLEtJMpAopaQ4vhKlgG/mFE+SI5G9bU9Sml8zeGEZZImFZ0+czbfjo2h1xxoNaOZAzbfjo2h1wrR3WjmRM0346NodcLgxteOZEzTfjo2h1wuDO68cxcOSKZm3FA0UhJSs6QchpBHkyqRYx1aRkumql68uPgkMkxTNoiY4dMbjiU+EQOc0++OHcUuJiMy346NodcGDOa8c0eCab8dG0OuFcWDnHNGZl9CjRKkqPAFA/dCSTRxST4M+hMRsDImI2KLTGVZqUTcu8kU3UgL+UhSaHnIIH+WNGzqY05RfYY1/TSqxmu38hpxjs1WTEIxWK5XvmZ+lyv4W49FYfw8fn9WYF510vvsOmotlYIAOa8PvfT/NSH5cvFe76if9r+hJS6yPehvpjxLNkyJiNnCuTeMCy2XFtuTGSttakLTuTxopJIUKhFDeDmi5HRl1OKlGG57+K9Su69NPBsgMZlka19i96OOPRF5yecfUT2inmTGM2yNa+xf9HCvQ97yecfU5t4Zkv0nWPrX2L/AKOGjoi8XuecfUV1oZnn6TbH1r7F/wBHE0dFXfJ5x9RHVjmLmXYYtbCAqbIclypLhOSoBSW2kXUUAaFYAvEbeM7axSlulw8X6EG6Ux5mMSI7PIsxI2QdcSkVUQkcJIA+uLEFiRsw93NcY3tp64sxTI2HdzPGN7aeuLEUxGed3NcY3tp64sRI2jR4czjRs+bAcQSWHKALFc3PE64HIJ6yK7iSslLcmp+nfvuKFeBDZyQNrKPm4ImprcFxLGWAxIkK4R0DC5NNpNFLQCNBUAfrMAYMj3c1xje2nrjuIYM8NoM8a3tp64MUcwZmacSoVSQocIII84hjhKOnCD7KXEqQsBSVpKVJOYgihB5CDAGOAqsTEqqUt2ZlwTkpbfRfpSlxBSeegB8sUZLB4GtCWtFM6EjgwhPVLftpL5t78SIALXI/sm/m0fhERs9HDooymEZIKzG3a7odRLpUUt7mFqAPhlRIv4QAnNyw8F2mVpCrLWUFwwF1EhmhAAQAEAFwxW/vh+ZX96Ihr9E0dGdd8mNkxRN8xPuZKVK8UE+YVgBvBNiFtGfcmHFOOqKlKPm5BwAcEacYqKwR5OpUlUk5Se8+WOkYQAZGHlNqCkEpUk1CgaEHkjjSawZ2MnF4riPjB+dU/LMuq8JbaSqnDp+sRiVY6s2kepoTc6cZPtRs0xAyQo+NH/s/nj/si5Y+/wBxl6R9zvGBGYzQZMQjFYrle+Zn6XK/hbj0Vh/Dx+f1ZgXnXS++w6ai2VggA5rw+99P81Ifly8V7vqJ/wBr+hJS6yPehvpjxLNkyJiNnCkWjiqkZh515bkyFOuLcUErboCtRUaVaJpU8MadPTNenBQSjgklwfZ8ypK2i23izCMTdncbNdI36KOvT1zyx8H6ieywzZIYmbO42a6Rr0UK/wD6C55Y+D/2OezRzZL9DNncbN9I16GGWn7l+7HwfqcdvE8/QzZ3GzfSNehiVabuH2R8H6iOjE0+AdjtyNvTMu0VFDcuckrIKu+DCjUgAZ1HRF26rSrWUakuLfZ8yNLCTQ3TGVEZnhizEjZyxhJbr08+t55SjVRyEk3ITW5KRmAApz5zfHpKdONOOqhDVRIAQAEABAB0Vim9ypb/AM357kTQ4FCv02W6JCEpGN22nZSRG4KKFPOBsrBoQnJUo0OgnJpXlMJN4ImoRUpbzn8xAXzyAAgAt+K22XZafZQlRyH1htxFbjlXJNOEGhrzjTElN4SIa8VKD+B0RFszQgAXOAvvom/m3fuainU6TNOh1aHlCEohPVLftpL5t78SIALXI/sm/m0fhERs9HDooymEZIJzG1+/D5hH4lxJDgY2kOt+RSocohAAQAEAFwxW/vh+ZX96Ihr9E0dGdd8vQbJiib5889+zc+Qv8Jjq4nJ9F9xz9GmeQCAAgAIAHlgZ+5S/zY+8xi3HWSPT2nUR7jepisyco+NH/s/nj/si5Y+/3GXpH3O8YEZjNBkxCMVipnZlDWEba3CEpTNSpUo5gMlq88keisP4ePz+rMC866X32HT8WysEAHNeH3vp/mpD8uXivd9RP+1/QkpdZHvQ30x4lmyZExGzhkSIRimRIiNisyJEIxWSpDREZ5SLMSNixsP3zTv0f/ZLxvz/AJfT7/Ure+xmGKETrPFRZgRs5Dj1AgQAEABAAQAdFYpvcqW/8357kTQ4FCv02W6JCEW2PX9zY+kj8tcR1OBYtukxIRCXQgAIAN7gL7oyf0lr8YhodJEdXoPuOmoumWEAC5wF99E38279zUU6nSZp0OrQ8oQlEJ6pb9tJfNvfiRABa7PNWmiNLaPwiI2ejh0UZTCMkFzjOwXffWmYl0lyiMhaE+EKEkFI+FnpQX5vI0JJbmZ17bzm1OO8XRsmY4l3o1dUSYozNlPJ+B561THEu9GrqgxQbKeT8A9apjiXejV1QayO7KfK/APWuY4l3o1dUGssw2U+V+BZsWaCieUlYKVbiu4ihzpOY8kQ198C7o1NV8HkNcxSN8xuoCgQcxBB8sB1rFYCVtrBeZlnCnc1rTXvVoSSFDRmzHkMaEKsZLieYrWdWlLDBtZo1/rY/wAS70auqG145kOxqcr8A9bH+Jd6NXVBrxzDY1OV+Bnk7BmnVhCGXKnhQQBzkigHPCyqwisWxoW9WbwUWO2xZLudhpqtdzQlJPCRn+usY1SWtJyPS0qezgoZI2CYhY5RsaShWT+eUfwRdsff7jL0j7nf6DBEZbNBkxCMVirxm4KTCphUyw2p1DgTlhAqpKkgJ8EX5JAF45a0ursWF1BQ2cng0ZF7bzc9eKxTPjsnDLCCVbDTLkyEJFEhbAcoNABcbUQBwVjR21PmXiUdnPJn2fpFwl4x7+ja9DBtqfMvFBs55M00rMTsxaktMzyXN0cm5UKcU1kAlKkJTcEhPgoGYaIguakJUKii0/wv6D04tTjiu1HQKY8YzXMiYjZwTOMSwbTZmnHZdUy4w6orSW1rOQVXqSUpNUgGtLqUI5o9Lo65tZ0lCeqpLdvS3/H73mdXhNSbWOBUf1r/AI37aNH90/o8iD/k+J7+tf8AG/bQfun9HkH4/iH61/xv20H7p/R5HPx/EP1r/jfto7+6/wBPkc/F8S14my766Obvl7oZdeVulcrO3SuVfmEVdJ6vs61OGK4fMaHEeZjDiOzwxZiRs5vwqwCnJJ1QS0460VHc3G0lQKa3ZWSO9VTQeWlY9BSuITjxwYhovWSa1d7ol9UTa8cwxD1kmtXe6JfVHdZZnMUHrJNau90S+qDFBiiLtkzKQVKYdSkCpJbUAByki6Ohih+YpVVsqX5C8D0zh/vE0OBRr9NlviQhKpjKwbXaEmUM/tW1hxtJNAogEFNTcCQo0rppCzjiiWlPUlixCP4PziFFKpZ8EGhG5L6og1WXteOZD1kmtXe6JfVBgw1o5h6yTWrvdEvqgwYa0cy5YssDppycafdaW00yrLKlpKcpSfBCQbzfSpzUB5IkpweOJDXqxUWlxHtFozwgAXGAiq4UTdOLd+rcxFOp0madHq0POEJRIeqWs9RTJvgd6kutKPApQSpHnCF+aAD3F7ayZmSaAPfspDSxpGSKJPlSB5a8ERyNy0qKdNfDcWMwjLZEwrOkSYVjESYVnSJMKMQJhToqLbtPuW2VunwUqbCvkqaQFfUa+SLUY61LAw61XZXjn3fQaKFhQBSQQQCCMxBzERTZvJp70BhTpGODI8Jjh0EmFYExCMUyJhGKZExGxRSY0bWS9MpbQahhJBI8dRBV5qJHODGtY03GGL7TB0hVUqmquz6jTwftJM1LtOpPhJFeRQuUPIaxjVqbpzcWatKoqkFJGzEQMdmRMRsVmVJhGKzIkxGxSkY35hTUowtPhInGlJ50tukfWI0tExUq0ovti/qilePCCfx9S5WJabc2w2+0e9cSDTSDpSeUGoPNGXXpSpTcJcUTRmpxUkbBMV2dMiYRimRJiNisyJMIxWSrDREZ5WLMSNiOtm2hJYSLeWaIy20uHgSthCSfJWvkj1NCjtdHqK478PFlWTwmO4KBAINQbwRmIjGiMwizEjYRYiRs8rFiJGwrFiIjCsWIkbNDh4f1dOfR3PuiwuAsOkihYj8IE5Lkms0UCXGq6QQMtI5qBXlVwRLTfYPcQ94bESlUI6AVgOBWOgFY6cPI6AR04fPaM83LtLedOShtJUo8g4OEnMBpJgbw3nUm3ghYYiEuTdrTU2RRO5uKWdAU84ClPmSvZii3i8TWisEkdBxw6abC/B5q0pR2WduDg71VL0LF6VDmIzaRUaYAOXVpn7BnFIcTkLFykmpbdRW4g3ZSToIvBqLjURxrElpVpUpYxGBZOMaSeA3UlhekLBKa8ikjNzgRG4s1qd9Slx3M2pwrkNZa2oXVZN7TS5kROFUhrLW1C6ryG9po8yInCqR1lrahdSWR32qjzIicKZHWWtqOaksjvtVHmR4cKJHWWtqF2csjvtVHmRQ5vB5y2J6dMipLhbaQ6lIP7QANpUEnNW889KRapJqKTMK8mpVpOLxW76Hy4M4YuyNWJhClIQSMk3ONkG8UVwGvemlOSEqUVLeuJPa38qS1Zb15ovErhnIOZngk8C0qTTykU8xis6M12GtC+oS97xM/smktYa2oXZTyJPa6HOjw4TSWsNbUc2U8jvtdDnQDCWS1hrahXSnkHtdDnRIYTyWsNbUK6NTJnPa6HOjx/DCQbFTMIPIkKUf9IML7PVfYRyvaC94qWEeMcrSUSaSitxdV4X+UDNzm/kEWaVlg8Z+BnXGksVq093xF8TW8xoGUb7BTCt6z1HI79tV62iaAnhB+Crl84N1K1xbRrLfueZYt7mVF7t6yGVIYypBY9sLjR0hSCfMUVu80ZM9HVlwwf38TTjf0nx3H3jGBZes/ZPejiF2Fxy+a9TvtlHm8n6ExjCsvWfsnvRwr0fc8vmvU57XR5vJ+hMYxLK1n7J70cI9HXPL5r1F9ro5+TKjjQwrkpyUQ3LPbosPpWRkOJ70IcBNVpAzqHni9o2zrUarlOOCww4rNZMq3VaE4YRfaVXAzDN+zFHIG6NLNVtKNAT4yTQ5KrqVoajODQUv3ljC5W/c12lajXlT7hr2fjSsxxIK1rZOlK21H62woR56poi5i9yT7mvzwLquqb+B9gxlWTrX2L3o4heibvk84+oe0U8yYxmWRrX2L3o4R6IvOTzj6i+0U8yYxm2RrX2L/AKOFeh73k84+pzbwzJfpOsfWvsX/AEcNHRF4vc84+orrQzPP0m2PrX2L/o4mjoq75POPqI6scxI4wrSZmrQmHpdWW2soyVUUK0bQDcoAi8HOI9NY05U6EYTWDXqVpvF4osWAeM5yRQliaSp5hNyCkjdGxwCtyk8AJFOGlBEN1YRqPXhufkwUhoyWMKy3RUTSE8IcCkEbQv8AJWKHslaPGINn0ezazNcY24ljQqcrEZ57NbM1xjbieNKeQjTD2a2ZrjG3E8acshHFnns1szXGNuJ4xYjhLI02GWFtnuyM0huaZUtbKwlIVeSRcBEyORhLWW4QcnNLZWlxpRQtBBSoG8EQFprHcxw4MY3mVJCLQSW1jO62mqFcpSL0nmqObNE0amZUnbv3S3s4dWYsVE21T4xKT5lAGHU4kTpTyJ+zWzdbY247rRzObKeQezWzdbY24NeOYbKeQezSzdbY247rxzObKeQezSzdbY24NeOYbKeRrLUxm2YwDkul5Q+C0gmv+ZVE/XA6sUMreb7Ba25hJP2++iVlmyEFXeMoNa0+E4rNQZ63AfXEE6jkW6VFQ39p0Di9wQbsmUSwkhTijlvOeMsgA0rmSAAAOSucmIyYs0ABABrrcsKVnm9zm2UPIvoFC9JOlJF6TyggwAJjG1iql5SV7qs5Ckho1ebKlK7w074ZRJ705+Qk6IANHi6YkZxgodl2i814RKb1pPgq59B8nDEU8UatkqVSOEorFFsOCshqzWzEes8y97NR5UfHauBkm60tDbLba1JOStKaFKtHkrn5I4ptMWpZ0pRaSSZQMX+DspNT5k7RU80pWUlstqSn2xPwVZaFZwDQ3XgZ6xaTxPPyi4tpje/QLZfHTnSNehgOFpwIxfSdkFxUsXVrcACluqSVBIvyRkpSAK35qwAfRhRgPZ1o99NsJKwP2qSULoOFSSMoDgVUQAczWnYss/aCpeyy4tkKyQ64oKqE+GvvUpARwaTQX30CzkorFktGjKrNQiMZnBWSQlKdwQqgAylCpNNJPDGe6s8z0kbOglhqo8ewekEJKlMNBKQSolNwAFSY5tJvdiddrbpYuKwKLgwiXm7QX7SgMlC8hvJuAFKE8unyxaquUKXHeZFqqda5f4Vq78EX8YMSWrtbMUXWqZs1/ZKHIjInBeR1ZrZhHXqczF9ko8qEe+KKUB4x++NlcDzEuIwMFsXO6JDk6VJBvDSblU+OdHML+UZozq99g9Wn4mnb6PxWtU8PUustgbZ6BQSyD8rKUfOomM+V3WfvF1WlFe6fQME5DVWdmI3dVuZg7alyomMErP1VnZhXd1+Ziu3pcqMgwQs/VWdiEd5X52c9npcqJjA+ztVZ2IR3lfnYuwpcqJjA6ztUZ2IR3txzsXYU+VCpt+zGEW6hhDaUsmYlElsDvaLSzlCnAco+eN2hVm7Bzb/FhLf3YmdUilX1Ut2K/IbowMs3VGdiPOO/ued+Je2NPImMC7N1RnYhHf3P/o/EXYwyETjCk22LRmW2UhCEqSEpSKAd4k3eUx63R05TtoSk8W/Uz6ySm0iw4DYr3Z5CXplRYYVekAe2ODhFbkp4Ca14KXxRv9Mwt26dNa0vJeo1Og5b3wGhIYtrKZF0sHDpU4pSifITk+YCMKWlrup7+Hdgv1J9jBdh9nsJszU2NiGjfXPO/EVwjkeewmzNTY2Imje3HOxHFZB7CbM1NjYieN3X5mI0jz2E2ZqbGxE8bmrzMRowzOANluCipRsfJyknzoUDFiFxV5iNlHwsxQpCVOWcpVRU7g4a15EK4eRWfhi7Sum90jmsK+yZf/5TTbif46ErQofHAUCD5RSLje46+B0acCrM1NjYiGMmVnOWZ57CrN1NjYieJG6kszz2FWbqbGxE6ihXUnmHsKs3VGNiO6qObWeYewqzdUY2I7qrI5tZ5nnsKs3VGNiO6scg2s8zG/gJZaxQyjQHxapPnSQYNSOQbWa7SkYWYo05KnLOUqoqdwWa15EK0HkVWvCISVLImp3PZIqeLmwrPnJoytoqmGXFnJaUhSEjLGdCwttRCjovz3UqREBcG83iHssEEuzagDmLjdDz0aB8xgAveDeC8nZyCiTZS1XwlXlas/hLVVRzmgJoK3UgA3EABAAQAEAEHmkrSpKwFJUCFJIqCCKEHkIgA5cwpsl3B61atglknLa+Oyo3oJ0qTm5wk6RHGsVgS0arpTUkNGUmUOoS42apWkKSeQxWZ6OMlJJrgTMIxxb4zLHU04ieYqlQUnLKc6VJPeL57gPImJqMuwydI0P+1fMe+AGE6bUkmpgUy6ZLyR8FxNMocgNyhyKETmUWOABS49sOe5We4ZdXtz6fbVD4DRupyKXm+TXhBgAq2AmD3cjOW4PbnQCr4qfgp/ueXmihWqazwXA9HYW2xhi+k/vAspiAvooWMy3clIlWzeqinaaE/BT5c55AOGLVtTxeszJ0pc4LZR7ePoaLFn++j5pf9okuurKmjOv+TG4Iy2ehMqIjYoo8X9lCYnipYqlnKXTQVZVE/Wa/5Y1LupqUsF2nnrKkp1sXwW8cYjFZumRMRsVkxCMVmRMRsVmVMIxGTTCM4ZExGxWJjCX3xo+lSP4WI9Hb/wAtf9s/zMqr/EfNfkO9MeVZomQQjFExMWImdwjdbcFW0rDjg4UobQacxOSDyEx6aNw6GjIyjxwwXzbM9w1qzQ7kiPJMuMlDxEYRYiRs8IixEjYUixEjZ4RFiJGzyLMSNnkWIkbE7jQsRLNpycwgUEw6gLAzZba0VPlSpPlSTpMaFGWMWjsXuY4jBErsiYsRI2BixEjZ5DHAjoBAcAx0DyOnBM46rGDD7M4zVBdNFlN1HEUKVCmYkafixBVjvxLttPFao+8ELVM5JS0wqmU6yhSqZsqnff6gYhLRt4ACAAgAIACAAgApmNXA8WrJKSgDd2arYPCad8jmUBTnyTogATGK23ihSpN6ovUWq3UI8NF/lNORURVI9pqaPr/9b+QyDFdmufNPSiHm1tuCqVpKVDkP945jhvOSgpxcXwZTsVNsrse1FyUwqjMwoIqc2X/CWOAKrkn5Qr4MXIy1liearUnSm4Md2G2E7Vlyjkw7QkDJbRWhccIOSkeapOgAnRDERz1gfZ7tozTk/OEr9sKqnMtzkr8FF1ByJGiK9epgtVGno6215bSXBeb/AEGOYpG8fBbVpIlWVurzJFw8ZRuSPKeuOwi5PBEdasqUHN9gvMX2DTlt2h7bUtg7rMrv8GtyQdBUe9ArcASPBjTSSWCPKzm5ycpcWbGymwm3p1KQAlL84AAKAAOqAAGgRBddWXtGdf8AJjBEZbPQmVERsUXGKlwCYmk6SkEcwWa/iEX75fgizF0a1rzQzkxlM1ij4a2Za7r4VJuL3LJFEtvBspOnKqpOVU6b/JF22qW0YYVFv+KxMy6p3Ep403u+DwNALCwh8eY/rE+lixt7LJf4/oVdjd5v/L9T0WDhF48x/Wp9LC7exyX+P6BsrvN/5fqSFg4R+PM/1qfSxz2iwyX+P6HNldZvx/U8csTCNIrlzXkmwT5g7HFX0e+yP+P6Cunc/Hx/Ur87bdqMKyHpicbUPgrddSfMTmi3ChbTWMYxa+CRBKpVi8G35nmDc049aMot1anFqmpeq1qKlGjiAKk3m4AeSC5hGFtOMVgtWXDuZym26ibzR0qmPDs2DIIRii3waH/Uk98wf/Xjauv5XS7/APYpx6+X3kNBMeeZYYKVQEnQKw8BGcz4SYbzs48te7uNoyjubaFqSlKa3XJN5pnJvj3ltYUaMFHVTfa2jPlNtmp9fJvWH+lX1xY2NPlXghcWeG2prWHulX1x3ZU+VeAYmWTwjnWVhbcy8lQNR7YojygmhHIboHRptYNI4dJ4K2t3bKMTBFC4iqgMwUCUqpyZSTGPOGpNxOM2kSRI2UDG0Pc/6a3/AGi7Q7Qj2l/MPEgZExYiRsSGMO05/wBd1y8pMTCS4qXQ22h9SE5S22wAO+CU1UrPcL6mGbeJZpQi4b0Z/YZhZwzX9ej08c1nmSbOOSD2G4WcM1/Xo9PBrPMNnDJFatG2Las57ImX5tpwX5LrilJI4QFEpULs94ujus8wdKD7B4YF20qekmX1gBSwQsDNlJUUkjkJTXyxZg8ViZ9SOrJo3cMRi5x6D/4LP0lP5bvVEVbgWbXpPuL9ibP6mk/kufnORXLxdIACAAgAIACAAgAIAOeMeWCapGaTaEqMlDy6rKR+zfF9f89CrnCuEQHYycXiiwYNWymdl0OpoDmcT4qxnH9xyERUnHB4HpLesqsFJGzMRk5ScZlhbsyJhse2MjvqZy3nOyb+asS0Z4PAoaQoa8NdcV9P0K3advTuED0qy6bmWwk0zXU3R1XxlUH1AZ4sTkorEyKFF1ZqCGZISaGG0NtiiECgH9zyk3nnjOk23iz1FOEYRUY8EZjCjirw/tdU3MJlmKrS2oJCUipW6TS4DPSuSOWvDF2hT1Vi+0wNI3G0nqLgvqdC4tMEE2VJIaNC8vv31DSsjMD4qR3o8p0mLBmiPs73fnvpE7+cqK911Zo6M6/5Mv4jLZ6EyoiNiiMsG2DJTYeAJAUoLSNKSbxz6RygRtVaW0p6p5ejWdKrrDzkZtt5CXGlBSFCoUP/ANceSMCcXF4PieijNTWtHgfWmImDJiEYrMiYjYrMqYRiMmmEZw+G3bDYnmi1MJqD4Kh4SDwpOg/UdNRDUbidCetB/r3kNSnGawkJCSsZyRteXYcvKJuXoqlApJcQUqHOD5Lxoj0068a9nOce2L+jMpQcKqi80dEpjxjNUyCEYot8GffJP/MH75eNq6/ldLv/ANinHr5feQ0Ex55lhkX/AAVfJP3RJT4ojkchx9IM0IACAAgA6RxWe5Ur8lz85yMe466X32HGWqCJGygY2v8A6/6c3F2h2hHtL+YeJAyJixEjYk8JvfMx9KkP+GOy4luj0EdLRwlCABWeqIkm12ch0pGW3MICFaQFhQUOY0HmEAHzYo/ctj5T35q4s0+iZ9x02XCJCAXOPT9xa+lJ/KdiKt0Sza9J9xfsTfuNJ/Jc/OciuXi6QAEABAAQAEABAAQAa3CKxWp6WdlnxVDqSCdKTnSocoIBHNABzRg++7Y1oOSk1ckryF8Ff4bg5CCDzK5IjqRxRcsq+yng+DGqYqHoCCwDcbwc4hRjSYPYOMyW6lu8uLJqfgp+Ckcg+uGnUcuJBb20KOOr2/eBuDERZK5hvbvccuck+2uVS3wjhV5AfOREtKGtL4FS9uNjT3cXw9SWIDArdFm0X0962SmWB+Eu8LXyhPgjlrmKRF880PuADmSzvd+e+kTv5yor3XVmjozr/ky/iMtnoTKiI2Kc7zPhq+UfvjfXA8hLizYWJhBMyZqw4UgmqkG9J5wdPKL4jq0IVekiWlXqUuiy2S+NSYA79hpR4UlSfqJMUpaNg+EmXFpKfbFGcY2HNWR0h6oT9lx5vIP2lLlJDG07qyOkPVHP2VHm8jn7RfKSGN13VkdIrqhf2RHmfgc/aD5S3YB4Zm0i6lTO5lsJOUFVScokUvAobvLfwRn31krdJqWOJYt7ja47sMC4pjMZYYusYcqkWpZLg8JbzaDzIebI/MMa9hNu1rxyTfin6FC4X/LB/fEZqYwWWzIIRii3waP/AFJPfMH/ANeNq6/ldLv/ANinHr5feQ0Ex55lhgtNQRwgjzw8HgxGcrYS2C9IPrZeSRQnIUR3q06FJOYginNmN8fQra4hXpqcH+hnSi4vBmqicUIAMkuwtxQQ2lS1KNEpSCSTwAC8mONpLFgdO4FWWuTkZdhzw0N9+OBSlFRHkKqeSMWpNTqOSOM3UPEjZQMbR9z/AKa3/aLtDtCPaX8w8SBkTFiJGxJ4Te+Zj6VIf8MdlxLdHoI6WjhKEAC09UF7lfzDX3LgA12KP3LY+U9+auLNPomfcdNlwiQgFzj0/cWvpSfynYirdEs2vSfcX7E37jSfyXPznIrl4ukABAAQAEABAAQAEABAApcfmBvdMuJ5lPtsumjoHwms9edBqeYq4BABWMXdv91Mbms1dZABrnUj4J5ToPMOGKtWODxN+wuNpDVfFfQtZiAvkDHDpB1YSCpRAABJJzADOTHDraSxYrpSUewgtNLTdQ3XPxbKT3yuc12lARfpw1I4HmLqu61Ry7OzuOpLMkG5ZptllOS20hKEJ4AkUHOeXTEhWPpgA5ks73fnvpE7+cqK911Zo6M6/wCTL+Iy2ehMqIjYoqsWbaVTzoUARuTlxFf4iOGNK9eFJd/5GBo9J1njk/qhrCUb8RGyOqMhyeZs6kcjImUb4tGyOqEcpZiuMciYlG+LRsDqhHOWYrjHIyJk2uLRsDqiNzlmK4rIyJk2uLRsJ6oRzlmxXFZH0NNpSKJAA4AKD6oik2+JzDAzJiNnGK7Dm1Eu2zZ7KTXcHmMrkW46gkbIR5zG3ZUnGyqzfvJ+CT/Uzq88a0VlgNlMedZdMghGKJeattMlhG64s0bUsNuHgSttAqeQGhPIDHp427r6MUVxwxXybM9z1azY70x5FlxkoeIjIOtJWKKSFDgIBH1xZg2uBGzD3CzxbewnqizGcs2RNHhkWeLb2E9UWIzlmIybUuhBqlCUnhCQPuEWItviRsyRPEjZ5FiJGxSY1rXS5aMhLJNSy4hblNCnFoyQeUJTXmWIv0Y/hbOxW5sbZjsSuyJixEjYk8JvfMx9KkP+GOy4luj0EdLRwlCABaeqC9yv5hr7lwAa7FH7lsfKe/NXFmn0TPuOmy4RIQC5x6fuLX0pP5TsRVuiWbXpPuL9ib9xpP5Ln5zkVy8XSAAgAIACAAgAIACAAgAitAUCCAQRQg5iDnrABzDhnYzmD9qBbQO4OEra+M2T36DypN2wdMLKOssCahWdKakhgMWiy4hK0uIKVAEd8Mx8sUWmj0sakJLFMkZpvx0bQ64XBja8cyjYy8IQlsSzSgS4KuFJzJrcKjhIv5ByxPQp79ZmbpG5Sjs4vjx7hsYnMC/WyTy3k0mZgBTtc6E/ARyUBqeUkX0EWzEL/AAQAcxSKwm354qIA7onbyafxlRXuegaGjGlX35MvYmm/HRtDrjMcXkeg145mVE0346NodcI4vIXXjmLDFk4lM86VEAbk5eSB/ERwxo3qbpLv/IwtHtKs8cn9UNYTbfjo2h1xjuLyNnWjmZEzbfGI2h1wjjLIVyjmTE23xiNsdcI4SyFco5mRM41xiNsdcRuEshXJZmRM41xiNtPXCOEsmK5LM8dtSXbFVvNJHCpxIH1mFVKctyi/ARziuLRT8KsZsuwlSJMh503BYHtaOWp8M8gu5dEX7bRVSbxq7l5v0Kla7jFYR3sV2DT6lWhKuOEkqm2VqUrSS8kqJJ5a3xuXMUracYr3X9DPpvGom8zpFM61xje2nrjxLpzyfga2siYnmuMb209cI6c8n4HMUc84ylBVpzRScoZSTUX5m01zR7PRiatYJ/e9mXX6xlrxfY0hLoTLz+UptIAbeAqpAGYLGdSRoIvGah0ZuktC7WTqUOL4rPuJKVfBYSGvZ+EsjMCrMywu6tA4kK8qSQoeUR5+VpXpv8AHBr5fmT68XwZ9vdzPGN7aeuGjTnk/AVtHndzPGN7aeuLEYSyZG2eGeZ4xvbT1xYjCWQjDu5njG9tPXFiMZZEbME1bMq0KuzDKBwqdQPvMWYQk+CZGyh4WY2ZZlKkSPt7t4yyCG0ct96zyC7l0RfpW0uMtwuqKGzZtbs6046oqWuYbUtSjeSVgkmLuGCwQz4HT5nmuMb209cQxKjR53c1xje2nrixEjaYmMInArCZgpII7qkLwaj+DwR2XEt0egjpiOEoQALT1QXuV/MNfcuADUYp5ptNlsBS0A5TtxUAf2q+ExZpv8Jn109dlv7ta4xvbT1xJiiHBi8x3zCFSLQStKj3Sm4KB/hu8ERVeiWLZPWfcMLE37jSfyXPznIrl4ukABAAQAEABAAQAEABAAQAVfGHgc3a8qWVEIcSoLacpXIVmNRpBFQRzHRAArN7+/rrfRK7UABvf39db6JXagA3WB2JISk22/MvofQ0cpLYbIqseCTUm4G+nCBogAcMABAAQAKDDTEoJ2bdmJeYDIeUVrbU2TRZ8IghQuUamhGcnyAGj3v7+ut9ErtQAG9/f11voldqAA3v7+ut9ErtQAG9/f11voldqAA3v7+ut9ErtQAG9/f11voldqAA3v7+ut9ErtQAG9/f11voldqAA3v7+ut9ErtQAbzB3EPKtKCp19cxT+GhO5oPIoglRHMUwAbHGFijbtFbLks4mWLTQayNzqgoSSU5ISRkkZRGmt2al4BUt7+/rrfRK7UABvf39db6JXagAsuAGJxNnTSZmYfDym67mhKMlIUQRVRJNbiaDywAfbhXiZs6cUXGMqUcNa7kAWyeEtm4cySnTABTlep+erdOt05WVduADze/v6630Su1AAb39/XW+iV2oADe/v6630Su1AAb39/XW+iV2oAPU+p+e0zrdPmVdqACxWBiJkWSFTTrkyQfBoG2zzhJKv8AVABsMYWKdi0tyVLKTKuNIDYCW/ay2CSBkpIySCo0I4aHRQApm9/f11voldqAA3v7+ut9ErtQAb/ArEoiSmW5iZmN2LKgtttKMlOWL0lRJJNDeAKXgX6IAG5AAQAaXDDBtq05VyWeJSF0KVjOhSb0qHDzaQSIAE8fU/PaJ1voVdqAA3v7+ut9ErtQASZ9T87lDLnUZNb8lk1pyVVngAddh2S1JS7UuwCG2kBKa5zwk8pJJPKTAB90ABAAQ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22554" name="Picture 26" descr="https://encrypted-tbn0.gstatic.com/images?q=tbn:ANd9GcTfB08kyrLECqXD0nTE2D97lkB-YnpkCYbKS1NUCLcv87pxjeASh3yMDkNq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9552" y="3573016"/>
            <a:ext cx="1831492" cy="690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Des guerres de consoles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51920" y="4077072"/>
            <a:ext cx="1008112" cy="6253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CA" i="1" dirty="0" smtClean="0"/>
              <a:t>VS</a:t>
            </a:r>
          </a:p>
          <a:p>
            <a:endParaRPr lang="fr-CA" dirty="0" smtClean="0"/>
          </a:p>
          <a:p>
            <a:pPr lvl="0"/>
            <a:endParaRPr lang="fr-CA" dirty="0"/>
          </a:p>
        </p:txBody>
      </p:sp>
      <p:sp>
        <p:nvSpPr>
          <p:cNvPr id="20" name="TextBox 7"/>
          <p:cNvSpPr txBox="1"/>
          <p:nvPr/>
        </p:nvSpPr>
        <p:spPr>
          <a:xfrm>
            <a:off x="6086809" y="13375383"/>
            <a:ext cx="117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…eh </a:t>
            </a:r>
            <a:r>
              <a:rPr lang="en-US" dirty="0" err="1" smtClean="0"/>
              <a:t>oui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15" name="Picture 4" descr="sony-playstation-hacked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4437112"/>
            <a:ext cx="1762705" cy="1762705"/>
          </a:xfrm>
          <a:prstGeom prst="rect">
            <a:avLst/>
          </a:prstGeom>
        </p:spPr>
      </p:pic>
      <p:pic>
        <p:nvPicPr>
          <p:cNvPr id="21" name="Picture 5" descr="tumblr_l8rj3a51bE1qd8fxc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2708920"/>
            <a:ext cx="1997310" cy="1690419"/>
          </a:xfrm>
          <a:prstGeom prst="rect">
            <a:avLst/>
          </a:prstGeom>
        </p:spPr>
      </p:pic>
      <p:pic>
        <p:nvPicPr>
          <p:cNvPr id="22" name="Picture 1" descr="Nintendo64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64041" y="2636912"/>
            <a:ext cx="2384423" cy="1285718"/>
          </a:xfrm>
          <a:prstGeom prst="rect">
            <a:avLst/>
          </a:prstGeom>
        </p:spPr>
      </p:pic>
      <p:pic>
        <p:nvPicPr>
          <p:cNvPr id="2050" name="Picture 2" descr="https://encrypted-tbn2.gstatic.com/images?q=tbn:ANd9GcRgA62VMLzmjc-QMqzv0PeolV-T1ZNWbnOlJPocZ3cM64lKlpkAVp6LsJM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4437112"/>
            <a:ext cx="1728192" cy="1602102"/>
          </a:xfrm>
          <a:prstGeom prst="rect">
            <a:avLst/>
          </a:prstGeom>
          <a:noFill/>
        </p:spPr>
      </p:pic>
      <p:sp>
        <p:nvSpPr>
          <p:cNvPr id="2052" name="AutoShape 4" descr="data:image/jpeg;base64,/9j/4AAQSkZJRgABAQAAAQABAAD/2wCEAAkGBxQTEhUUExMWFRUXGBobGRgXGBwYHRgYGBwXGhwYHBoaHCggGBwlHBQXITIhJSkrLi4uFx8zODMsNygtLisBCgoKDg0OGxAQGywkICQsLCwsLCwsLCwsLCwsLCwsLCwsLCwsLCwsLCwsLCwsLCwsLCwsLCwsLCwsLCwsLCwsLP/AABEIALoBDwMBEQACEQEDEQH/xAAcAAACAgMBAQAAAAAAAAAAAAAEBQMGAQIHAAj/xABCEAACAQIEAwUECQEIAgEFAAABAgMAEQQSITEFQVEGEyJhcTKBkaEHFCNCUrHB0fBiFTNDU3KCkuEX8SQWc6LS4v/EABsBAAIDAQEBAAAAAAAAAAAAAAIDAAEEBQYH/8QANhEAAQQBAwMDAgUDAwQDAAAAAQACAxEEEiExBRNBIlFhMnEUQoGRoQYVsSMzwVLR8PEWcoL/2gAMAwEAAhEDEQA/AAsVgZVPjUi/w+VekBBXMtDCMiipS1k3NXSlojA4UuwFmtzt0qGgFRKu3Dex+HmUgvIG63H7VhmyXsOwRtAPKjxf0YnUxzA9Awt8xQjqLfITO07wqjxLsziIL95EwA5jUfEVtjmjeNilmxylQgvsKdSrUpk4c5YJkOY7A6fnSZpooWGR5oBE31GgjW4SkVziHyBRc5LMQeQ3tXIl6w14a3Fpzj77UmuidHIGSgi+E34CodVkWGIouoLsqMADa5F7Dany50UVMldTz4G6AxEuIb4XVOCYwSxghcttLXuPdXPmbpeRa0RGwmFLTVmorXqiixaoqpDYjBqw2pjZC1KdFaqWK4I8s5W/hS12II3F9Ou9b2ZbA35WV0LrRcnZiPS9z1B2qhlkqGMhOcFw+OJcqKBblasr5HPNkpoYB4RSuNrUsg+6MOA5C37tW5ChshGGh3hJuJ9l8I+Z5IlvbU21+W9PblSN8oTA0qsP9HcZZZsPOY1JBUMp58tbH3GtTeobU4WgMB906HYmE2Zgol5sgsG8yOvmKV+NcDtwr7FikbHwgoLZVIFT8Q1yWYXNS3iQPs9yTfyrRHX/AFJRv2Tjs7gURbqpUnrWPJkJNWtUDdlnjmEU+MQiSTlqF28z60uOV7eEUrAUvwfdMPtsO8OuzqrA+eZCQPfRfiHJfaCc4XAwaFFQ9CLH8qWZXnymtiaEdalpq1yDpV2hLQtHt0ohaU6glA4BGBY+IedafxTjwkmLTyk+N7O4e+bumJvtyrQzIediUotpV7iHZaRjeOLL5A6f9VrbkMAolDRSN0aI2uysORFrVpFOHwhTvh3ajKLSJmI5jSkPxg7gq7pWzh/bDDlbsSnkda58uDJ43TmTgcpvheMQzDwsCPOsz8eSM7hO77HKCXs9h5GziNQ3VQBRtypWbEqu01+4S/tTwoLh2a98trXHmBv76xZs5MDgkZMOmMlc7WbIHkTKfCWGZQwuAeRriMhJlbG6xZHHsVqf1Rz8eJhHrYa//J4Vbl4mXgdHsCbMtgFBF9RYCw/916duCxmSHx7gbG0EmM5szZK2K752agCRBRsAnzRD+tIldqeSU5gpMxKMxXmAD7jf9jQI1JUUUckwUqD942HrYn8gaitQ4+KRgO6kEZDAklM915ra4sT1qKl6aKQyIyyKIwDnQpcsTtZr+G3ob1FEDxTFZZo0Ezpmt4BCXDandwpCX21IqBQ8I6VgbRndlJH+0rz6+IfA1d0UNWKUn3/9v61fhT8yjwqsinvJM/iJByhfCTothva9r87ChRLaWNy6Mr2QXzLlBz3Gni+7Y6+dRWgOP4hlQARzOjaM2HI7xCLEGxIupsQbXIuNLEkRUhpcXiSFmMC90BmMRu09xcDKAe7zWtpfS51q6Vak4wspZFLCxIvbpfYHztv51KVawp6pGvWqKqC8BUVoPFt41H9LH5rRsS3cqMPtfSrNIUr4kihwVGVgN10J1G9t9qAtpS1YoTdQfIVSct6iiGxLkC9MYLWeSwUog4hJJbK6fCtLomN5CR3HHym6SaeK1ZiB4Tg73UONw6utrlfMaUTHFpVP0kbKs8S4Jh7ZpHYkbmugzIkvYLMWtCp/FcPCG+yJI866EbnEepKJ9kJDhSx0FGXAKJgvBZ1XMqtb+ml96O6KuiiOGdpJoDqxI6NQSY0UgVte5vCZcQ7VjEQPEx7tmtZsucCxB1AIuNOtYJ+lh7aBTDLrbpfwqZiolw8JUSGbOHJKRkBGb7trk2N9/WufkdPlEzJAOKv7BLdGHva5vhHcJ7CfWcNCxxIiY3zo6XZNT7JDDcWNjWlwe2UvaDuusc3VGIzuBx7hdb4agAdVOgsAfRFF/lWR13ulsKEbhOI7tR9dcSgm8vdR3Kn7hXLl5XvvVJikl4diCIgMYylPbPdRnvdRvceHS4061FFvNw6VmkP1lsrD7NcifZMLWYG121Gx01qKlvwzBTIriXEmYn2WMaJl06KLHrrUVobM2FgkbE4sv0kaNVy3FgAqjxG+tqJjC801UTQspbwrCYyQrIOI54TlYf8Ax4xnXmCfu8xULSxxDkN3wmL8KxBD3xZzZgYm7pPsh4gRb74Ia2vS9ValKNuG4ruwoxx7wMT3ncJqtvYy3tvrferQ3vss4LhEwcPiMW8+XVUyLEoP4iF1Yjlc252qUFC4oKXhuMQlYcZki5K0IkZB+FHzDQcswNGGAoO6Qj+FvksnemwGoceJmJuWLeZJ0tRuiIHCFslmiU5ApCeGhZy1LV6QtqpEvVFF6ool764i34Y7n/cx/wD1qwaQHcoPGcURZAg9KMcICfZAzS5ifK4+DH9qoqlZsP7I9BQJwUlRWo5o7iiBpLe3Ug4ZLbKvuFqT3nHlCKCm+sjmKvuIr+FuuIWr1gq9QWsksdrta3mKME+ChJZ5S7ETYQXJRDfeyA3+VOaZD+b+UDjH7KtcSOFY+GCRTyKggV0InSDl4KyP0k7BJEmljPhMuXprWq43c0l0QonbO15Vf1trRBzQPSQpR8qTF8FQqGhe/wDS2hoWz705XpPIUnCOzUkp2I86qXKY0ImRud4Tw4fBYU2mxAz/AIFuzf8AFbmsT8mR4sCh7laGwNHJU6dpsIuiviIl6mJsvrqptWFzdZvU0n4ITwNI4K3xf1hwkmFxZlibcgKba+QpLoy00Vf2RuJn+rWOIx4HkyqCfQbmjZE5302pfyluO+kOGIC0c0im9nK5AbdM2p5fGnxY3cJaHCx82qL68FN+B9o48RG0mYxlBmkjYaoLXv5rbY0p8Wn6TYPBRA3z+yo2O7Uw4ycSSsTBGfsYRvKx++xNlA9Tp8aPLx8nshmNy7l3gD4+UAc0ut3jwrVwJxhIZJZ5YooZHuiBs4RmvcBhoxO+VRyNC2N1Nj+pwFWdrRXyeApMT24wca371pLnZEN/mAKNsD3Gth+qrUAp8D2mWeTuo45EfKXAlTJcAgGxv/VQsDHN1BwIutihdd7Iz65IpHemOME2GZgL+QvuaMtj/LZQDueUQYnOuYEeVCHN9lZjPKrnG2cXtmHnlrfBpIWWRpCW8N47Kpyl769DTpMZjhdIWSuCvHDcUZFBIrkzMDDQW+J5cN0ZSU5YJqKKOSdRuwHqbfnV0UJdSGxUwsRsTpcfL86IBCSqL9YEU7AyrIW0yqCWHwvrRlKARGCeZISzwyZrn7pv7TG+m24oSiRMHa2WMBZI1b0NiB57i9DSvWQrFwPjaYkNlBUra4Pn0PPahTGutNaiJcSwvb3FruVb1X9qToS6TLDfSS9/HEp65Wt+dQxnlVSa4f6RYD7aSL8D+Rqi0qUjJu2WEkRgJbEjZgR+lVRVUk68cw9/71aqiosnjcH+avxqUVdLP9rw/wCavxqepVSyvFIf85P+QqbqIjD8SiLD7VP+Q/epbvcqUou33GpoTh1VrYSQeJ4jZmYHxJm+74drb610cZuph0/VW1+6I7UrFwbh+GRAYESzAHNuSDsSTrXzbqGVmySEZDjsargLexrQPSouLcchhfu5Fc+HMSqZgq3tcnpTOn9KycuMywkCj77lU+UNNFB4VkwmOjyMFhxCuXFwFBRcwk6Da1/OvV9DypsnHfHNu5hr5+yzzNDXAjyql234iox4xUEscgYKt18ViqkEkEWtroda9AImyY7onex+Egn1WFeeKcGXEPAz2KR+LL+IkaD05+6vmmL1KTCEzGfU7a/Zb3MD6tIe0sqyYuKLDMyT5sryobBFIuyEjc21y8tK9D0M5GJhyZM30VYafJ90iYte4NHPusx4CCJxFFhEls4jZnYZ2aysxAIPhUMCToNbVHPy8jGOXLOWDlrRx8D7lT0tdpa21Ve1RgOIWDDE5M4uFPg7z2bqNrgMRfneu/0l2UzEMuWd6JF80Be6RKGlwDV0ni/CVkiWMKNHj5clYE/IV8+xOpPhndISdwfPutxYC2kLxnFpBjMLO7BU+0RmOwDKSL+9RXd/pZxcyaP7FJyNtJVY+kfiQxLQSxQyskWfMXjZVYNl2vrbwnpXq8aWJpLO43UfYiwszwSLpNsfwoQ4U4jDPJE4QPaORsmwJ0vYivL4PWsj8eMWc6m3W43Wh8TdGpuxW3CeL484X6y8kTpZmKyJbwi+xS3Toa68/VMePN/CBpuwLHz8JTYnFmpOEDNFDP8AVLtIoZlRjdblbAaanK19bbGuhJM9ji1psBJETXb0rLw8fZoSpQlQSpN8pIBK3522rO5xPKc1oaFLO5CkgEkchuapEl8PGomOTNlfmraH4HWipASh+KYSOQAyRiQLsPXoeVQsDhSBwvlK8dA8ukjlIxYCOM206F9/cLe+jApUsYRIIfDGgU9FF2PrzPvq1aMebwkuFRLamQjb8vnQEq1WON9qMDHfIqzP/QoCj32t8AaElXSsHYTFmWMy5MoY2AuNhzsNt6HdEFaJycuhtUKsriX/ANFMPZlU6+ybg+ml65zc5pPCb2tuVLj+xX2StET35Oq3Fvnretv90Zo0OSxE60jk4DilJBhYkdLH8jSxkR1dqywjwvcM4O8kvdyHuidiw0zcgel+tQ5DPdNGHOW6gw0l+KR43ZHWxU2NNDgUgsI5Ch709Ku1VLwn8qilLBnqKUtkntyqlKV+7PY5MXh2wU+gbVH3yONm/T0Jo4Ze26woRYpR8NRuGcT7iR80ciqAxFgyt7LW5WcEe80vrmOM7CcWj1N3H/KuI6HK19q8ArASvKIUVWWU7lo2tdR5kgWryHQs+aEuhjZqc7j4PuVqlaDufCRcJy8QmknKXiw6hIY22JsSCw57DT06V2M1z+kwMgDvVIbe4f4CUwCR1+ym4JjGxKDDzYV8wzd67rZALG2XzvlAA8zWbPiZjSfioZhW2kDn9UbCSNLgjuE8dSLBo07sFzvEH1JIVmVWNtdgBeseZ02WfOIxwL0hxHydyFbXBrd0DPwgxCPEYOUzRxuZBHmDA5hZ7Nvcjqa6LerPlY7Czm6LFaqqvZAYx9TCi145w9u8Zn7p5ABKGDJJp906X+FYf7d1Vhaxg1tbu2tx90WuPzskGJxeFxWJw8GCXIVYEShcoUJdtFOp9nnXbgizMHFmnzHagR9N++3KSS15DWBXHFdoUixJgcgWhMmbqVvcfAX9xrysPSJMjGE8Y/Pp/RaTIGu0lL45Ri8Ve11igSSNTqM8t/GRzsFt61vo9Pw68ueQ4/Da2/VBs96j7OJjB9jPCojDMXmZrmS99Lb3uRqdgKPqMmA6p4HnWQKaPBUYHt2dx7qfszZ8KYfut3/d9O6D5R7vFp5UjqxMWW2fyA2//tQv9Vce7a+6zxjC2iwuBT/FZENv8uMZpD8B862dBByc6TMd+Wz+p2CCX0sDQmvGu2MOGbuwpYjTTQC3KvSFyTwl+G+kFXNglvU1WtVas/CeLpOPDv8AKiBVg2pOKcIhnFpUDdCdx6Eaj3VahCquO7M4uDxYPEFgP8OY39wff40QcgLVXcTx3FIxWfDuH/CCQD6FV8XuNHqQ6Sk3Eu1WKjOQR/VudshDEHnd9ffQkqwEuSDFYxgxDv0ZzZf+TWHwoVaunBPo0XRsQ+bnkj0Hvbc+4CqRBdE4Zw9IUCRoqKNgv83qK0WaitV3+wzzdjYaBrGx66Vy3YPtsmCc+QoTwWUEnMhvyyEC/uNL/BGuVBML4UM3C5VWygMd9WIA8rW1oDiyWrMratTfU0YN3uFB8AHhIJa3wsa0sAA0ubaYzKew+h5+yT8OwUbI/dwSwlDe0q3LDr0PpQzRU30IJMp8z9UiBnh0B7pj0OS17XsRfa9ZgJOCi9JWe7U5QVuTey5Bfrv0FCe6PpU9Ibakm4eiNYBTfoma17HUcjc1ZbKBubKFhDijeF8KhYGVlVY0DFnKAAKouxvtbSnQskeaKji0bBSYHtBhlIDYRkNgdO6Yi4uAyhs4axFxlNq2NMbTRKZ+FnLA8MNFIfpSxeHxMCTxSWlgYAoytG5jk00VwCbMoOnnXRxpQDzYWVzSORSZYbFDH8LPN8hVv9ajf36N768ZND/bergjYE2PsVoadbKVP7L8Um4cBI8TPhp1DBlGgIuCL7Bgbgg22r1XWemR9RaBq0ubwfFFZ4naE/472zkfCySYbDypGLBppAFC5iF8Iv4jc78q5PT/AOmGxTB+Q8Oo2AN7+6ZJMSKAQuBxCYyLB4NYJiqsnenKQmUe2cwPmTfSuljdOlx82XKc5tOuhe/wgc8FgbSY47sHisIxl4dOWXcxOQCfIE+F/wDdb1rXM2DKbpyGg/PkIRY3CX8JxxxnEMNDisKEePvO8Rl0bwGxKsNrgdRQYXT2YTJDE8kO4B8K3vL6tWXjf0e97iGxEGKaCQ2sAgsoVQoC5SpAsPnTe6CwseAQfdUR5VS7Ydh8ZGn1hpvrJUWeytntdVXKBctoxJ2tbnT8WWKEaGN0i+ELgTvaBg7UxxJEVLxYqKPIQygpIo2VhmvyGttDXMk6S+aV7X6XRPN87tPxsmCQACtiEf2g7T4r/wCOmIMcUOIRXJiJLGEkXudxcE6Cl439P4uO5zorc8Xp1cX4/lQyuI34Vl4DxWGbGZcOQYo8NYWBAHjTSxHIAV5rqOFkQYevJHrc+09jgXUPZTYXHRjG4jFSm0WGRYU0JvLKQWCgas3srYfirv8ARcfsYAJ5edR+w2CTIdT/ALJb2n4/hCJHOGJYAm7yKl/RULtf1UVo7zC7SOVo/Az6C8tICJwPAO6wrSSKqSSotgdchYDS/kT8qJ/pFrERurD2P4QYI7s1yRRRO1C0dUnyYlSbBgSKPWLUUtEok3avGNDh2dLZ7qq3F9XYLe3Pege/Q0u9lRVGn4ji3jbvIMNKYjKUaUgM3dNkYrHrlsep5iud/dYhQN+P54RaCgeJQySvN38ne9zBP4VieNEmVUYFHPhktm5fCs0ue54aWircPIO328IgylfuyvGA2HIlXuWhypJmZSL5Qb5gbG4NdmOVsjdTeEvjZET9qsKoJE8bW5KwNHalqsS/SfGCpMLhHzZHOz5DZrW6HSliZpcWg7hTdOYu3eCb/Ft6g/tRa0NoyPtTg22nT42qawpYU7cZw7DSZD5ZhQucKUJChGIU7MD7xWdAtg1RRJuNucwseVSgoloY1FFnOetQUrtHcduOGTsuyAOy2vmjjYPIlujIrD305n07Jjflc34pPlaR3N/EST1ud/nXK0ue8jyvojZY4scP/KAEHiYEmVGa5AswP9N9R6EXpkT3QvpY8yCHMx+437grbh5xWHEkMcxjQsQbalgtwD5adDW6fJxZdLpI9Tm+SuLB0SV27n0DwmPDOIywIEjmlUb+GQgam5OU3Xc9KzyZ8j36tq9l0v8A4/BVajaL4P2yxrRlnxBa0jqA0cbCyhSL2VST4vKmy5RjrblcnE6V+IL2h1UaTD/yBjIwLtC4zKLGBlPiYDcTWG/Sriy9bg2lMvo78eIyF1gJ1xrtviIp5o1jgyRyFFLF8xskbEnLoNZLe6jlyGxmiFmw+nSZTS5hGyC/8g4jfucNe2+aT4exSxnN9lr/ALDk/Cz/AOSJ38UcMaKLKRLmLZ8oLWy6FRmFjpe9HJlNYB8rNB0qeVzm8FvuoJO3mMbNlOHUAC/2LsbsbAC8wvsx91LOaNN0tH9lk7ojLhZFpfjO0mInsryKbBmNoItlHLOHscxUe+qGY6iQE1/RNDmtc/kpfj8a2IyRzyPICwHjcAKt/EQEVQLKCduVAzLlJ2Kfk9HggjvUb2H7pVhGnw0jS4Vwl7+G33d8viuCNBvTvxMGRGIsllhKyegyMJfCdvZNsHxJmw8bG4uXcX3aWQkPOfQfZp6uelFmztADI+KofASej4Hdl7kg2B/cqLgvDzisXDAFJQOrzG2ixrc2J5ZitvfWfDj31roddyw1nYbyefsrd2g45eZmeUrApsFG7Ech+9bjuV5G90i4v23mk8KfZoNAB08+tT4UJUHCe0uRrySWA6mqryq3XS+Cdr8JKmk6AqNcxy6dRfcUYcDsjCR9se1uGli7rDyd7JnRgI1LglGDAHL1IpUzmFhDjQKhvwqO0mNxJX/CWV5Iw2VVAXESXkFnbMfELCw5WveuS5uJA01uQAa+w2TPUVJj+B4k5mfEiVFJSMyu2ZkVgjWA8JOYeze5y1UGbC3YR0eT/lQtPutsDaLHRYMyd5Ckp7wOgRO8CvyJNwBl1POnSzSyYbpAKJ4rlUAA5FtxLCTSB3jXLElg8kIHe3k1yqgZRlUWFwSc3LesbcXKjjpt24+/G3v8oi4EpfxLtFhjhmw0SSqM8pV41ClVM5kVAGI8JQjpYgU6LAnEvdcfawftSovFUqwh6HWu0lrOc6a1LVL2c1FKWyzsNjb31NlKUsfEpRa0jj0Y/vUoKqW8nF576yuf9x/eppCgC1/tif8AzH/5H96rSFelZHGJ/wDMf41NIU0q7/R5xp5XaCZiySKVIJ/ECP1q27FWAq7jMM0bth51+0jCq2bUOAABJ5hgL+81zp2OjfqC9n0mePIxuy7cgUQh8cjMPs7R2WyqoAW2ptY3te5pbZAXW/daXYJihLIHEfCdDhGF+q4fFYfvczySRSiVyxDlJPDba4ZQAQBcEXrfkNaYiQvMYU0jMprXE80l/CeGDE4yCBpXiWQPrGRfMill3BHWs+IxrgQV1+uSyQua5hrlbPw9MOHjRi4M0pDNa5VD3YOmmrJIfhVZhGoNCvoDHaXynygeJIcl7eJCr2vvlIa2lJx3hsgW/qMZnxHV9/2T3j7I00ssbMyTdzMtzfKZYyWAtsNF/wCNaM0DYrk/09ep4tIuHknv2JvaRVXyGVibfL4UmVoDGbcro4cz35koJ2HhbYBriYk3AmAHlZPF8fB/xFVKAI2fZVhuLsyajsKUPC3LSYkkkhcigcsxJN/UBHH+40yUBsLR7rNjPdL1J++wFL2DObFSH7scJ9LsVA+b3/2+VVQbj37qSudL1Nrb2aFhfFjIRyjDSH/aCwHxVR76KL0xOcq6mTNmRwhG1jHuvQ0KpbySE78gAOgCiwA6AAVZJcbKXHGyJulooKy9i5Pq2AxGLt48RIVT/wC3ECo//LvPlXYibpYAvBdQn7s7n/NKjcTxzOxZje/KjCw0hPrBq1KU3DccY8RFJ4dHVTnUMoViATroDYnXlWfLjEkLm78XsiZsVa+N8dwzSgv3ctsSylwgkMeGUKy5BbKQXvrY7muNj4k+j02PTdXyfnymlwUGO7aICTh0kzFYQXAEebupWcjTWzKcvv25UyPpcjv9wit9ueQq1gcLPBeOT4uUQKI4s0rShnLSWKu0yqATYa6aAXA5Vpb0uMGySdq9vFKtZSni2JnjDRfWGKlmYgWGrNnNjbMBm1te1am4kIINfCEuKTuS18xzEm5LEkknmSdTWkBrdgNlSc8D7QPh2UjKVHIi4tz0qKLbj6K7d9DbI/3fwNzX06VFS7VJ2UwRFjhYfcgHzGtFSukgWLhCuYxBGTcgnuy+2+pBrP8AiYw7SugOl5BZrrb7hFT9guHzLmSPKG2aNyB7hcj5U8U4WFhc0tOl3KpnF/o2aE3Eylbmxbw6ch5n0rJPkGI0QrawuNJDxfso8UbSCRWVepsfcpqRZQeaKt0dI2bgUeIwKYjDraRDllW/TnrtyPvpxfpO6UOaVdHB5eaHTc8v2qd5nuj0le/sia1wht6iq7zLq1A0lOuyeDljnjfIw8QOun/uqMrL5UDSmva3Bd3i8UpUHvCkisQCwSQG6q/tKBIjaA/epOYSKI4Xc6Exj5HB3PikhwWFyK5aQuWYZVOY5FGa9yTY3uu3Q1lle1wFBd7Fx54Znl5tvj4TPhEjrh3i+59fjcm1zZoiwVTewu0Vj/qNbWO1Y/6LzWVHXUC0eXD+UoxOLeDLiImKyRaqbAjxeE3BFiMrGs2I4tfS7vXINePr/wCn/wBIziXhuqkkRrlBOpbKD4ieZJu3vpTndySz5WnEjGNhgNO9Wg+Hz54EkYi7FweQ8Jt+VFNFocA1K6bnHIjJlIU8RRIlUNoST4mvYDQAdBct8akrnvqwg6fDDBJJThuo1mijRrEC7F2Ja9za2g5DyqjrkptJ0Qx8Z75tY9W5W2ECiJLf4haU3PN9APKyovxNXNeoD2S+maCHzA/Uf/SG4VIg79FvmMoJv0VSBr/qZ/lRz2WNSOmBoy5t/KJw8Cp3hBYtIVLE2sAubQaX5jf8NKfLqaGLbFgiPIdkE8/wouFoD3s9yTITGnTIhQs1/MgD3GmynTGGLFhM/EZr8gcDYKRJBmKggsWVQNtX0UeeuvlelBlhq2vyhE+SzxVfqtuKNaNsrL4UtmOgJAuW66m9vdUZRkAQyukixHOd9R3/AHVq7WHusDg4EBUCFDlO+oBN7c/3rrleEJXO8WNQKsKgoRUUW8CAsAdidaiiO4viQ7WVcqi1htpbSqB8qBD4bClwTcACqLq2Clqfg8/dTxsDs356frRKKDGyBnYnrVBRQ2q1FPDhr+QqKiUYmKEQsLEHcdfWq5VL6C4fjknjWSNsyNsf5saKwUdqj/8A0xLhJGmVTOgzEZWysoN9wd7eRPpSBjN1ahyVsd1GcxCM8BG9j+JQMwMMkzGS+ZChyBuZ2svx1poxuy7e0E+cZ2hrmix58q4zRBhY/Hp5jzqpY2yN0uSGmjaqXH8K8aOqqCrDV2sd9CNidRzrkOxXxusp+sEWqZ2NmbB418NLbJLoOhO6keoroBweywsrxRtPsZBJHJa0eS7WWwOhNxyJ201rmyRtB0+VrYQQCoHd3LqkanKALGyi58lGvK2vKliMt+oonO3oKfBNKr3kjFiRY5ACPS4AuNassDvoKtoG/sie0PB/7Rw6zReHERXyXNhIvONul7Cx5EdL10YntkZochhmdjyiRiUdmOzrPrPG0RAvla1/eOVcLPkMB0NK9BL1hzo9TBVqycU4XHLA8AbuW7xJFYLfVCpBtoD7J361q6bmxiIsed1w5WyOeJB+6Qj6OcJos+Mnkv8AduqA+4L+tdFmRij6EUuRlyinEkIqXsLwxbs0c8p3JMshv7lYA1H50DBY5SmNledN/uvYXs5wokhMErEAGzMx0Pqxqm54cLpDJjujOkotezfDNb8Pj/4fv56U0ZjSaG6X2zvusYXgnDdJEwEWhuDlBsy67eRqDLaqDTuosV2Y4UBmfBBetiy2+DDnVjKaRdKaTV2pJex2AeJIu5eNUZmUpI2YZ7FvFc3Byr4T0FT8VGR6lGF7TqbykmO7I8Lib7XGyqim7xNKDmA+6bDMNvWia+InYbrQ6bKLKLjSqMCgl+5704dWOVhCAqB2LeK18ou2lztakZLC46gOF0um5nZGguq/FI7AdmZS7TRRyzspJIXKq3KlRbMdSAx2JNKidJKzSwbJuV2oZu7K4l13XhRYThcs2Jgw0mHmiDyjP3kZA7tLu3itY6Lb30+HHMbtTkPUOrsnx9DBRPP2Vl7WS97jnWwtGoAt7q06r3XmiVz/AIlGTI5A0vp+VE0oghe7PSrUU2Eju4DEKp3J5Dn8qo7ilDuKXsSbsSB4b6emwqmigqaKCiBtvRlWsqSLaa1FFsASdtfSpSlouLDgatUQ2oZ8byX41FaDJJ1q1a7HiuMnBOsECWRjmta9id7HpzrgY2RkzRlzdh490TqBVsw2PjljCyFczqboTqRsdOmtdGDKMcQMuxHKur4SDsucPgonWMyOrSOSLA92R4cp102FbcnPZIQfhXDA9ztITnBdpsPISA+VhuH8Pz2PurKc6JvK2S9NnjFltj4Uk2PilRgLEAEgsPDfkb9POky5kT2kcrN23NO65h25wByJigyFkIUsrEliDoQCNNqThygPMaqRtttWXDTDF4aPEZ8pCFX89rgkA21HzpuXHtY8IInG9HhBTpqCxjVQNCSRpqoGxItprasDSDxuVoIrhYxuMWIBppIQultXLEqOel7+Wm1HFE+a2xN3HKux54WnCeKq5Z0lTQhQbsMzXBuNCetXLBJjnS4b8o3EOotTnA8WAd2ZkYsR/dkna/UfrXJzIzK7U21r7EpaGvFeyI41hzMFZAGHT1rFjyCIm0UGlmz1JgMErLlcXK9aB8jr9JVzSlptnBROFw4hDAezuB06iq7znbFIe8y17qpcQLZ3FhqbjfQE39K6kMlMpdI4zZGNP/lqVWJGXvIiADfMzXy2vppbe9amyNaNxuuVO06tK3ljJbNdQAfE12GW4FtSL33tYUxp23SHNA28rVpSQZGkhyi/izODexB3GvuG5qy4CmtG5U3dv7Kk4ntZiF/uwqXG9yeo5npr61vGM0H1KyKFjyhcDxGIx2ns+tySL6k735amlTQy69TF1cfJxxDolTHh+OgQMsMuVXFnW5sw6G+1Le7KAIcE+JmBYc2rT3A8TaG7xnS2tjvbX+e+s2PI6N6d1DHE8WocjhM5+1UmQFZIz4b6kk2sb6EW3099dJsruDa8qQEi7ORlopp2tdixv6evma1nYLO7mlUMdG4IIsdwbXNMic0ikwilLh4GYZrAHoTage4NNKAWsiHfbQ2JvpqLg3pYlGqk4w1GH/NKJomBsADpvemg2lKCRD8aJu+wQlb4SHOLg6XpjmFnKolFPIqDz6DegVICbEFt/lV0ipbQ4UnU6CoTSi0Lj7vxNRDa7z2hxREX2UWeZbECw8PnruN9qyiWKIBjeEZa4i1Sp+0azOPrMJjYaCSIlXXrodx5UbmiQcWgFhXPs86Kl0YSx5dW8II11uLXJtbfpWaOMRyF1bLQJdTQPKzxHhGExQDFshGl1spI3sQRrvTXtglWvG6jNj2Gmx8oObhh7tVDkRqLADxMwOmU+HbnXMbj+o2EMuQJDqPJ5QL9nVeEKwZWII1JbbbbYEda0jW07BZ+4C0AlL+xHCp8O08EyfYPezXFr7db6it1hw3WcmnWEN2kXDwOqu5LSMiWYk+A2BffTLYH4Vmhidqrwm9ymGuTyhG7Z4KLEyYefCMYo3ZMzt3uqkrnKEXHPYnQ7VtijETtTNrQdxzmi1ZXTDNIs0YhCWVlUL4GAuVYZed6x5Ek7n2RaayQAaQVjHYeCWRDGmVwfEQbBuhA9b1gz6ZFqDaPldLFzHu9BdYCsuDw2RbV5aSybSZZNbrUkUIFz1qw0lC59rZ471DGRuqDqQGNw0QViQL2pjXOWmKSUkAcKsYeKO5CjxAe1qbAX2tXUjk2Act00JvWoIoFmkcOxYEZt9c4sNQNLAX+Na3TNjAICwvw5CNR2CkbAoobVtd7g6/O2ut6I5Adz/CazDJdvRtIZeARuD4GYEjLlN7WOoNuZqz1FzU0dMjHLqSjifYxog5MgjWwuGvqCbgbanT5U+HqgkIGm1nkwYyLY7ZVhOHEa62vYHqeg611O6K3WIYrhurTwpUiCgsSzWDC9wD+VcecueSR4XosVrYmAEmymGN4KrR/ZkhhpYmy2OpN+mlasSYyDf8AVcDqWMIJduDulvDeKOkbx954fZUcj1I9961n1HZZntDWAnkqZY4TYmXnqGB5jy/mlB62nZqVYtbd8mVEDgKLqTzAve+19atzSTdK9TfCVuwLyKGujAa9CANvTalPttOHIXSxm643Mcdj/wCWpcNgy+iuGG9+Y8jemicXR2WabEcwam+ofCbYbs7G2kkwRQQZGJt4L+JV8yK2wPa024Ln2kWPxCKzLBfuwTlJ3y30oXOLjZRgJcynnVWjLSOVNhlW/iNWgKONiLAg0p5TI2pYMJ1YCmA7ICu6rhdSzOW5AHkDuvO4rkDFKZ3ggsXwPDyWzISRzubnyJ6Vtix3MF2kuk1eFPgMFHDfu0C33tfWr+6BAce46IGRQMzvcgbAAW1Pxq2kO2qqUJ2RHGcTiDhIpUCgM6iQC9xGTbMKLt7WoDYtc44h2uxgkdVmIAYgAAbAkcxejDG0maUC/arGbnEP8h+lXoappSri/E5MVKZZTdjYeQA0AH83vRBoCugjpcMuMAOZUxQABznKs4AsPEdFltYa6NpzqKgaVg7E4TEwrNFiIZEjWzrnUgBiQGCk6EMDfTmopGSaYSOVNi4UrPw7EnvkCqDz05C9edznvdH6yuvhRsMb3VXhXtK4zACFmOxUgWtLIwUNrDUEukDZWEn4hwnORZsvXzrO2bTyFvgy+2KItZw/BlW5BsToahlc4aiqkzHPO6gPBI1bMTY9RoaJuU6wEz8bI4UEJjhEo0b1LtqPn8q0hz3GxdJsRkcdx+wUM3E1jyqLtYeLIAovyF7a1ceI+Ym9vulzDQ0vcPsNyVQu2eLDKLA3ZyT6W/8A6FekxMVsIG4KwvzXTU2qaEKLyKiKLsAAoGy7X289SagB178LqTTMbDdb/CC4Rdpsp5XB93/qjyQGxpGA90k1FWPi8ZYBA5UHRrW1FtvSudjSllkLqZWKyfTq8FJ8ThwrlRqFA39L/rXWxH6o9R8rzvU26ZdA8BRM6jcj41qtc2ivYHiJUTxkB0dbKCL2bSzA7i1DIQBabFEXuDQgseREluZ/hrLCDI+11sioIg1DYLE7FDZh/PeKbJH78LLDJW7TumYnMosrZX/AfZf0B2NLa8xc7t9/ZMfAycEtFP8AbwUvOJOxVdPK35WraKPC5paRsiJOJ5lVSgAUW8Om/W971KVGzyoQ8fVh7gaiia8JwYddGuL9LVgy5tBXV6djd0ElQcTwWulviKZiy627pOfj9l9BdozWGtEATwuYSByhsTj8oFtQTY2/nlUjgc+Q2aoJLpx4SyfjYuUUjMFzW3NrgfElhYc6a4MYObVxNlmPpFD3Ve4vh5jiO9cBlVQoAbUWuSMu5YknQXqmua7hOdjujFcpf2n+kRsQiwYdDFEAAWPtN6DZR8/SiddJ0cQJFobsz2mjjd4poY5EzffUE+ZzWvf30prdt/KdLs62eEB28xMDYgLhv7sKCRpo5vcXG4Ay/E0cUQZdJb5nSAWkMS05KRsSVSFZ/tWX2UkcIP6jYeg5e6poDtiradO4Vp+jviAaTK7kZiQGJv0sLnaud1fp8kkHeibYbyB/ldHFzmRxmJ255Hsuu4aPKALk+teOY4A2qkdqNoi9bO4A20ulqTWd0mpWtSKzvAvdEh55yOWnW9LDrGkJjWAqocW4jdzle5Ommw9/7V0oIttwu5jY1NBI2SmPDZmF221F/wA7VsL6aVtfK1raA3KJ7gKfE2n+k0OqxsVhc9zuQoMZwyKUeJhl8xb4GmRzuYdkp8YcNwlQihwqMY2JY+yCCcx5C/Ic61an5DgHJIY2JtNCH4DgcviO+5NXlTatlvw8cRt1eSmUgu3oCf586zN2atxCZJwpZEGUjOdwwy39CdD8ajXEeVx5ngvJc1aS8FKC7wqB5gftao6SQHkoWCJ3FJFiMPGWLqoVQLXsNep9K0Nkfp0k7rRDjMbcpFBVbiR7wk8ht6V24GaG0vLZmV3pifHASjUHpanVeyBpPKNw2KvYHQ8j/OdIfHW/hao5dXPKPxYzrn+8NH8+jfofdS4XaHaPB4TclmtvdHI2P/dA3rWuesqtzpUulYF7K5dk8IcouLAm1/PeuD1KUB23K9B0z0REqDjuB8Z8qPDmpqbnQiUBw5Vwkx4P3iffWyXqUcezG2V5qHpE0m8jqCX8X4uIoywbXYDqx2/f3VgGTPkv0u2Hwuo3p+PjN1VZ+VXIIT3cxdx3rKpIO4XOjF3/AACy3tvbltfe1l7eELpGtOyTpxOdGjKzZoiwy5bkDKRcAMMyNr5aHoa1NYGhY3vLyh5uHSI5JXwB7ZgQw3sPEpIFR/BRx/UEAo8bHzNvjRtHpASZD6iVkxEG9HaWm+AwucAAHNa9tSW3AAAqlRWeNYKWBgksbRkqGAYWuDzrVAxtaigNhL4EGx2NaYMa327hU5xrZW7gvYrEYiA4jDsmjEBLkMcttjtfXY0WTP2pNLeFTWlzd10PsRxRp8MO80kjYxvfe69fOxFfNeu4zYcs9v6Xbj/n+Vvgss3VivXKDiNimrN6YHgKUtHYdaU/fdWAqv2pMmgt4TWzDDRyux04R8+VUsa4iUu17DyrrRAyHSFunyBG3Vaqw4k/eo738J0BGU2O409a6vYZ2y0LgmeRzw9y6BAy73tfqb1wHggrrBBcTxSRrmzCw5X1J6CnwxukNUgkeGiyqyHaVy7c9gNlHQV0qEbdIVQRlx1OT3BLYVz5Tuuq0UFHm8VrXJO3UD+Gira0uV9BMmYn7hXzpFC+Vgta47HOgESSN4wbi+y7H0vtToSaLj4VNha94FKvdoMQFURjdvyFb8GIvfrPhI61ldqHtt5P+Aq8moP85iuwvIO5tA4mLxsOouP58aIJ7XW20MyWq02024VjdRm10sw6qf1FY54zW36fddLFmBNO+x+yeydn1YAxve4vr+9ZGZ7hs8J03TRdsOyiw/A3ja7L6G9MkzWOHpVY+A/UbCvPA4T3CKBbxNqNb7An5V57KfcpNroGMRen4Szi+CN81zdiRY+Wxv0tatWPMKpPDtR+KUYyKL6D3VDqcaCTsBaTTYl8UxMAV2iKhAbLq+a8tj7WXIAP9d9dq6+HjCJtnyuTlT63UEnSVld0RS9wRPJJdbhtxc/3a31udSQPSt4CxE2p8HDGQqRRMy5s2d2JDSDS0aKgaQa67XsLlRUKpS4548OkiEgzSe0osxHiViZXGgOmkabHcm1CRaNhoqtpvemjhJKZQC9UllG8K7RfVMQjLaw0Y7lbnl+o86oiwrAK7VxfhEXE8IM1gxF0calG6+anmOYpkUpabRVYXC+I8Pkw8rQyrldDY/oQeYO4NdqF4cLCSdlcuw/a98JGY+7EiFs3tZSCQAdbG+wop8ITnUDRSe92024N2ljjkkPclFlkaQ2bN4nOt9B8q8x1j+mZ8giSJ1kDg7f91qh6hGBpcCPlXaDHI6Z0YMvUfl5GvDZWPJjyduZtOHhb43CQW0qE8Vi0s1yTa3nSnxGthS0jFk8hC4vGhGJa3leqjiLgnRwl4ACUx4lZvDJOyAfhX9a6sEMbDbtlsfE6EWxtn7rGLwaMCned4h0s0qi49Mlag4A21ZvUfqH8JD22wQbDh7gsjA/3gfwnQ2GUHmPhWrFk9VHylvaTW38KDgfaFEiCvIPDoAYw+nIX68taksDnOsI3PY1t/wDKXT4eTFv3hCLpZUAyi35XNWZmRDSFnjnBd6lnDQW0OhG/l/LUt773XooWjTYTWEWFZHblOKFWQGTOhDeEjfbXfzptEMpyQ5gkdYOyIMhA1u3le1BsT7KPxhXpS7DMBIxcgMdbE7L7+laXglgDUqENicQ47nf9FXMfjO8kZuWw9BXZx4u3GGrx/Ucjvzl36D9FBAf5/POtCwuUWMFmRvcf576gRRHYhDMKtOC01BuOVQixSYx5aVaezvFLjIT6X5Hp6VyMzHr1BegwpxI3tn9FYjJddrGubVFdHHJBIKsnZ/GZFbmuptzG2o9a52UzUbCz5sWtwKV8fxIY92Ll7knXa5JAHTStWMwi3HhOxYy0EnhVHtrxFFPcxG7ffI5D8Pr/ADnXW6dA5w7j+PC5ObOB6G/qq5wuEs3953dho3ncaXBB6nTXwnQ12KXLtWFJ5MlpcRDLHewLg78tbam3UGqQoXE46SzhMRGl1/w11Ya+FXN38sosNdhUUSnFcN7tc4lR9dVHtDrcVLVg7qKEUVoHbLfF4rKMo3/KrpCAmfYvshJjpALlI7+Jtyetr/nVFyslfQvB+Frh4EhRmKqtgWN22te9t6sBWAqr9J/Zb6zB30Q+3hF/9cY1KnzG494506GYx/ZUW2uKRykHmD0rqxZAcLCS5vujYOIsOdbGzArO6EHhWnsp2jKMy7qVuQeosL/OvK/1ViRzRskH1A/wur0eH1uaTtScRcSQvn9k35CvHOgdp0r1mgFmlptFYziffGyC2lrnU0uODt7uS4YBGPUUPG8yG+RX9UWtQkYlyN1cIscQP3oox55BQmT2r9ksQD3P7oXF8QdwVUQFSNQyDamRvDTZCF0Pyf3XOsVYSnLsD/PdXcZZZZXDndbqHCs3AZrc+dcvKZaoFGY63fN55T8QP2+dJj+hep6e/VCLWMY1oZD0Rj8iakYuQfdaJzUZPwqvwXHd2wzHwnnXVyYdYpvIXIwsrtup/wBJ8qXivFD3n2UmhA67+WnpQY+ONHrG6vKzXB/+k7ZLpMR3hvI5FgdVFyfLfatbIwz6QufLM6X6z+oQcZrYuK8AFExrYVElxtYxqeA+VjUUiPq+6ElGvz+OtWtAWhqIlpDMUa/x9P3oXtDhSfFIWOBXQ+z+LSZLSSlLWsQuYG+xIGo9RXEfA1ryCvQid5jEjNyOUbdu97uNu9tp4LkEb+tZnQ/C3Ryxvj1O2+63PD2uS1wee9/fQF2n0oHyhw9PC5VNKWYsxuSSSepNena0NFBeUJJNlFcPx8sRtEbFrC1gbnYaEb6ke+rVFOsIk65nklVQd7BD4mGXc2RTZeVzptvQlUpJzI6kRzC65WsQreyRY3UZhrY6rbzqKJJxXFzmyStsNLW8QPPMvtXt8qIBWgUY7A2qHZXVrSGMswHnrV2gOy799GWEVISRpYAUtp3tLbzaJ7c9rBhVCprK/sjoPxHyrRBA6d1Djyqe+lTeD9tsTG4aRu8Q+0traeR6+tdZ3So9NM5WXvuBVP7QQRtPIYj4cxyki3hOoB9Abe6uOC7GeWPW0ESNsIHBcMllYIguT56DzPlRydRjibqJpFHjue7S1XHh3ZwwrqQzncnQegFebzOqnJO/AXfxcNsIu90ZHhJP6LVhMjFs9SISy89fKln1K+FFLjzsJCPhRiIc0hte+s39qRvhV6COGqWEHxKULEzCQk2tb1p0LSXgELJmSaYzXKp5WuyCuCnXBpdRWDJb5TGphiZryn/b+QH51nY2mL0vT7EQWeJYnLBIT+Ej3nT8zUhZqlC1ZT9ELnfCqXCIHlbuxa1rkn7vn/1XYyHtjbrPK87hxvmPbHH+FBjCUdk0uptf0p0QD2ByzZD3RSOZ7KOPEkX0FyCL25MLH0ojECktyXNUsCczvTFgefARMa1Ekr0wvmHkfyqK27UUC3L0H5CrWkLQirVqCQVExqc9mMUQ+S9rg28r/wDdviawZsYLdS63TZfVoPlXDs59mTJqLaAi/vOnn+VcmdxsBq6hArSeFZ17QhhaQLIP6hr8RrQiV9eoA/dZjjtu2GlwuvTLhpz2RjDYyEMLi5Nv9Ksw+a0JURmM4mF18TFtiudAQCb/AGrHMy30sgUaeQFVSlLTAcQMrBLSFmsFGZ5he/RmDL/qVh51CrpTdr8NaLDMfaPfKdz7BTm3i+8d9R1O5gUpVnJRWFKRGF9oE71Aheu0dhMfdAnWx/6pBSQueds+J9/jZnvorlF/0ocvzIJ99d/DaGMCB26EwWJ5E11GOBWWRiNGHSSVEvqd7dLc65PWy1mOZD9Q4WrprHPkDSNirXgsIka5Vso523PqedfO5ZXyG3L2EcbIxTQpJ8tv+6Bt3umqDDnfejeoChpg4P70xhbSAg2vLIv3gD6VZB8KtkNJiEv7NMaxxQOcAheKygxCwtdrfD/3ToGlr91ys6QOIASNlrcCsCzDiSgJG/KqdHq2KNgsozg3EszHPuedJyYKGy7/AE7JAGgqzFFZbEAg8jXLBc07LruAdsVX2AwswUAZJTa/NTyHpXSF5EVnlq5m2JMAB6XlLuOcImu0+QmNtbjW3LUbjatmHkRlojvdcbqcD+86StkDhOHSMMwjdhyspI+QrU6eNpouA/VcwxSuHpaT+iIbCyDdHA6lSP0qCaM/mCUceUctP7LySADzo7BWctNqOJrk+hq7REUFARt6VE0FaZatXainjqI2le4bJllQ+YpcwthC14ztMrT8rrODRMi5bbDSvKP1at16M8lRzQ/0/Oja8+6EhchFerXm0dwWQrLcbhJbevdSVSiY4mSSaKKMvGCihgliDl0UMWtlFlANhbTXU1SiY4Y91ie9kKBmASMKHQZ7AeJbXC2te/Jwdaoq0n4rjpJokaU3bvZd+V1h09BYD3VFYSwVEQW+HPioglSLpn0e4nxqPMClnlJXN8XKRLJf8b39cxrqwyEAKELaOXpW1kx8ICE54UABcGzdf5yp0mJFPHpkF2kd+SF4cwp1gpVJAZ8rHbTQ+/l768ln9Enhd/pN1N/ld/E6rFI31mirJj+BywopdgM2wvc6enrXEmgfCAXjldOHJZKSGeEAuDbk9Z+408haKKlXAfiYmh7vsFKQmLwJO16bHNXKBzL2SrER92CW2HM1sY7uGmrO4CMWVD36ywK1iFEjA9bWXW3X30zQWS0fZcmd4kdYW0uHSEqxyzQSC2YAgjr5q69PzoRIX20bEKxDRBdwUpx8GUsNwDv1HI/lWqJ9gEoxF2y5v7JbnykEVrrUKKAOMbrCe4HiJ5mudLALXcx8snlF4xBKFvurA/8AVJjcYya8rVMxswF+Dad4aa6jxe6sb2EHhKmrUm2EnFgNKzPabQABYxL9NKjBSooLGcLWQeJFbztT4sl8bvSSlvgZIPU0Kp8Q4E8dygJX4kfuK7mPnteKeVwczp7mnVGLCzg+zjt7bZPLc/sKGXqLG7NFo4OlyOFvNInF9mkVSe8bTmQLUmPqLnOotC0O6WwDYlV6bDMBqNOv7jlXSZO1ywy4MsY1chL8tmB86c7cJcR3BXSsMHEaMACCorzLy3WQV6c3yiRxA7FbUBh9iq1Lkt69SvOKXCzlGDC1x12N9CD5EEj31FEVhcXmnDPZQwKG2yqyGMe4Aj4VVKLGOBRY4zbMuZmsQbMx6g2vlRfjUUWmOx5kIuqra58N9WY3Zjc7nTy0qUrCGvUVreI6irCFyuXZDHBJVJOlxQOCQVW+00WTFz6HK0rsvmrMWHyNa43AtVhAQS2NaopKKohMIZraiukyQchJc1GDHbetPEgSuzurPg+KSPF4szJHYAm5C5rkLfltpXkP6ixv9Rr28EbrudGl0sc082tziWbY15zQ0cruarUTmXrRAR+UJ1+FFLxGRASzWAoxAx5oJbpHMFlVniPEHna7aKNh+p6mupDC2IbLmyyulO/CJ4TiAA0Z2axHkw/cafClTsuneyS5uy9iMUVDR7q1jbo2ouKkbA4h3kJ8UlRlp3tZwXEu7QEnxhrG/wB6Mi2U8iNKt8Opxrj/AJR629sXzf8ACW8ShKGxFuY8wdq0wODhaRkxlhorXBz2q5GWpBLpKaLjdN6x9re11Bk7UmXAsUkkjRu2U6FT101X1rPkxOYzU0IGzh8mkq1x4JF+9XKdI5y1gUiFyHSg3UU0SKNjQklS1FikB2IomWFVoCWOwJO1Pab4UREvZkTIpSfeLvSmW5uQCo30Bud/w12Y8YAc7rnOySDuNrSzA9mlfFTQs7BYfFcr7aqwB56aa6dKvtncK5Mm2g0mXHuwUMt2SQxsuUnKgYNfX2Va9wOmv50/Fa5npLiQudOWuOoCk6wnAgkYXvCcosCVGvhzAmzWsR+lYn4Gp5Nrd+OIAFeEo7Q4X6vIFvnuL3AtzI/SkS4/bNWnwz9wXS46sJNegXFWREaiibYDBl1d/sVOq+O43C+IWO45WHWqKiaTwALnMWFNh4gXN7g8rADUW+PuqlFWMQ2ZicoXyXYUQVhR5KitZVDUVFWHgOHLOo1FzyqnJBTPj2BMwMP30a6m359AQaWJBHuSrjaXGgqVNhmRirqVYcj/ADWtkcjXi2lE9jmGiFuhIrU15al0pEZiQALk8hrejMxVUr32cwmJgR18Q7wWeMrfa4sb868/1HqRlcWgbBdXFwQAHk0jYuFy8lb4GuIST4XX1NHlHQ8Jk5ox9xpTg48Aq+6wfmCpfaeUtKUAsqG3q3P4be6uthx6GWeSuflP7j6HAScoRWxZuFGwNFpBS3FFRz5yL+1tfr/3S3R6dwqadqW82FJGgoWP91V0vY5M8AJ9tPmDp+1SK2S14K3zkS44ceQk2Q7ituy5VreFXvtVEBE0utEhDe+t+tLraky97Vn4L2mZPDOpdeTgeIeo+9XMycBrjcZo/wALdDluaKeLCu3DcJHiVzQ4iE+WYhh6qQCKzDp0o5ITTns9imC9myP8aIf7qn4F3l7VX44f9JS/H8KjiBZ8ZCPIEsT6AammDCFfUFBllx+kqmcQx7SXUXCX959f2o48drNzuVo16lrFJKWVUdlZrKDmIsBoLnkB8qaL5JQylobVK5RcBjGrcSLNlsTZiSOYvmvbyonds7lywNc8cMRTcMhO/EJj6BtPnpvQh0Y/OrIefyKHhfD0Md5MZiM13U+0cwDFQdd7hQap0sRPqeUWl4AAYFtPhMJfx4idz1K38+Y6k/GgJgP5iiaZhw0Kh8cwyCeSyKPGeQ612vC5aGXDp+BfgKiij+rp+BfgKitath0/AvwFRRZGHS58C/AVFaJiwqW9hdvwioojYsJHYfZp/wAR+1QKjwrT2fwqXU5F3/CKhSCn+BwyGY3RdxyFcjI/3QFvh/2yrLLwuBvahib1RT+YrqxtA4WZxJ5UeG4Lhl9nDwr6RoPyFNJKFVD6Q+GwoYGSGNTmOqooPxAp0SW9XqBfCvoPyrNpFnZHZoKWqpWsGqdwrXz/AMajHfzaD+8fl/U1ZTyt7fpSt0HQfCiCByGkQW2G1MCUUIvtD1o3fSgHKbrWEcoigZz4WHn+taG/WE2/9ErZVFthTfKytUTVZTApIhS3JjE1wyC2w+FY3crosA0qFYV18I+AphJoLNW6jZztc200og0eyBxKxbWjcBSFpKmirOVuj4R/Cz9o3oPzpE30Ih/uporkEWJpI+lC/wCpOsEdP55VkkT4+EyjNK8qyop0FthRqB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054" name="AutoShape 6" descr="data:image/jpeg;base64,/9j/4AAQSkZJRgABAQAAAQABAAD/2wCEAAkGBxQTEhUUExMWFRUXGBobGRgXGBwYHRgYGBwXGhwYHBoaHCggGBwlHBQXITIhJSkrLi4uFx8zODMsNygtLisBCgoKDg0OGxAQGywkICQsLCwsLCwsLCwsLCwsLCwsLCwsLCwsLCwsLCwsLCwsLCwsLCwsLCwsLCwsLCwsLCwsLP/AABEIALoBDwMBEQACEQEDEQH/xAAcAAACAgMBAQAAAAAAAAAAAAAEBQMGAQIHAAj/xABCEAACAQIEAwUECQEIAgEFAAABAgMAEQQSITEFQVEGEyJhcTKBkaEHFCNCUrHB0fBiFTNDU3KCkuEX8SQWc6LS4v/EABsBAAIDAQEBAAAAAAAAAAAAAAIDAAEEBQYH/8QANhEAAQQBAwMDAgUDAwQDAAAAAQACAxEEEiExBRNBIlFhMnEUQoGRoQYVsSMzwVLR8PEWcoL/2gAMAwEAAhEDEQA/AAsVgZVPjUi/w+VekBBXMtDCMiipS1k3NXSlojA4UuwFmtzt0qGgFRKu3Dex+HmUgvIG63H7VhmyXsOwRtAPKjxf0YnUxzA9Awt8xQjqLfITO07wqjxLsziIL95EwA5jUfEVtjmjeNilmxylQgvsKdSrUpk4c5YJkOY7A6fnSZpooWGR5oBE31GgjW4SkVziHyBRc5LMQeQ3tXIl6w14a3Fpzj77UmuidHIGSgi+E34CodVkWGIouoLsqMADa5F7Dany50UVMldTz4G6AxEuIb4XVOCYwSxghcttLXuPdXPmbpeRa0RGwmFLTVmorXqiixaoqpDYjBqw2pjZC1KdFaqWK4I8s5W/hS12II3F9Ou9b2ZbA35WV0LrRcnZiPS9z1B2qhlkqGMhOcFw+OJcqKBblasr5HPNkpoYB4RSuNrUsg+6MOA5C37tW5ChshGGh3hJuJ9l8I+Z5IlvbU21+W9PblSN8oTA0qsP9HcZZZsPOY1JBUMp58tbH3GtTeobU4WgMB906HYmE2Zgol5sgsG8yOvmKV+NcDtwr7FikbHwgoLZVIFT8Q1yWYXNS3iQPs9yTfyrRHX/AFJRv2Tjs7gURbqpUnrWPJkJNWtUDdlnjmEU+MQiSTlqF28z60uOV7eEUrAUvwfdMPtsO8OuzqrA+eZCQPfRfiHJfaCc4XAwaFFQ9CLH8qWZXnymtiaEdalpq1yDpV2hLQtHt0ohaU6glA4BGBY+IedafxTjwkmLTyk+N7O4e+bumJvtyrQzIediUotpV7iHZaRjeOLL5A6f9VrbkMAolDRSN0aI2uysORFrVpFOHwhTvh3ajKLSJmI5jSkPxg7gq7pWzh/bDDlbsSnkda58uDJ43TmTgcpvheMQzDwsCPOsz8eSM7hO77HKCXs9h5GziNQ3VQBRtypWbEqu01+4S/tTwoLh2a98trXHmBv76xZs5MDgkZMOmMlc7WbIHkTKfCWGZQwuAeRriMhJlbG6xZHHsVqf1Rz8eJhHrYa//J4Vbl4mXgdHsCbMtgFBF9RYCw/916duCxmSHx7gbG0EmM5szZK2K752agCRBRsAnzRD+tIldqeSU5gpMxKMxXmAD7jf9jQI1JUUUckwUqD942HrYn8gaitQ4+KRgO6kEZDAklM915ra4sT1qKl6aKQyIyyKIwDnQpcsTtZr+G3ob1FEDxTFZZo0Ezpmt4BCXDandwpCX21IqBQ8I6VgbRndlJH+0rz6+IfA1d0UNWKUn3/9v61fhT8yjwqsinvJM/iJByhfCTothva9r87ChRLaWNy6Mr2QXzLlBz3Gni+7Y6+dRWgOP4hlQARzOjaM2HI7xCLEGxIupsQbXIuNLEkRUhpcXiSFmMC90BmMRu09xcDKAe7zWtpfS51q6Vak4wspZFLCxIvbpfYHztv51KVawp6pGvWqKqC8BUVoPFt41H9LH5rRsS3cqMPtfSrNIUr4kihwVGVgN10J1G9t9qAtpS1YoTdQfIVSct6iiGxLkC9MYLWeSwUog4hJJbK6fCtLomN5CR3HHym6SaeK1ZiB4Tg73UONw6utrlfMaUTHFpVP0kbKs8S4Jh7ZpHYkbmugzIkvYLMWtCp/FcPCG+yJI866EbnEepKJ9kJDhSx0FGXAKJgvBZ1XMqtb+ml96O6KuiiOGdpJoDqxI6NQSY0UgVte5vCZcQ7VjEQPEx7tmtZsucCxB1AIuNOtYJ+lh7aBTDLrbpfwqZiolw8JUSGbOHJKRkBGb7trk2N9/WufkdPlEzJAOKv7BLdGHva5vhHcJ7CfWcNCxxIiY3zo6XZNT7JDDcWNjWlwe2UvaDuusc3VGIzuBx7hdb4agAdVOgsAfRFF/lWR13ulsKEbhOI7tR9dcSgm8vdR3Kn7hXLl5XvvVJikl4diCIgMYylPbPdRnvdRvceHS4061FFvNw6VmkP1lsrD7NcifZMLWYG121Gx01qKlvwzBTIriXEmYn2WMaJl06KLHrrUVobM2FgkbE4sv0kaNVy3FgAqjxG+tqJjC801UTQspbwrCYyQrIOI54TlYf8Ax4xnXmCfu8xULSxxDkN3wmL8KxBD3xZzZgYm7pPsh4gRb74Ia2vS9ValKNuG4ruwoxx7wMT3ncJqtvYy3tvrferQ3vss4LhEwcPiMW8+XVUyLEoP4iF1Yjlc252qUFC4oKXhuMQlYcZki5K0IkZB+FHzDQcswNGGAoO6Qj+FvksnemwGoceJmJuWLeZJ0tRuiIHCFslmiU5ApCeGhZy1LV6QtqpEvVFF6ool764i34Y7n/cx/wD1qwaQHcoPGcURZAg9KMcICfZAzS5ifK4+DH9qoqlZsP7I9BQJwUlRWo5o7iiBpLe3Ug4ZLbKvuFqT3nHlCKCm+sjmKvuIr+FuuIWr1gq9QWsksdrta3mKME+ChJZ5S7ETYQXJRDfeyA3+VOaZD+b+UDjH7KtcSOFY+GCRTyKggV0InSDl4KyP0k7BJEmljPhMuXprWq43c0l0QonbO15Vf1trRBzQPSQpR8qTF8FQqGhe/wDS2hoWz705XpPIUnCOzUkp2I86qXKY0ImRud4Tw4fBYU2mxAz/AIFuzf8AFbmsT8mR4sCh7laGwNHJU6dpsIuiviIl6mJsvrqptWFzdZvU0n4ITwNI4K3xf1hwkmFxZlibcgKba+QpLoy00Vf2RuJn+rWOIx4HkyqCfQbmjZE5302pfyluO+kOGIC0c0im9nK5AbdM2p5fGnxY3cJaHCx82qL68FN+B9o48RG0mYxlBmkjYaoLXv5rbY0p8Wn6TYPBRA3z+yo2O7Uw4ycSSsTBGfsYRvKx++xNlA9Tp8aPLx8nshmNy7l3gD4+UAc0ut3jwrVwJxhIZJZ5YooZHuiBs4RmvcBhoxO+VRyNC2N1Nj+pwFWdrRXyeApMT24wca371pLnZEN/mAKNsD3Gth+qrUAp8D2mWeTuo45EfKXAlTJcAgGxv/VQsDHN1BwIutihdd7Iz65IpHemOME2GZgL+QvuaMtj/LZQDueUQYnOuYEeVCHN9lZjPKrnG2cXtmHnlrfBpIWWRpCW8N47Kpyl769DTpMZjhdIWSuCvHDcUZFBIrkzMDDQW+J5cN0ZSU5YJqKKOSdRuwHqbfnV0UJdSGxUwsRsTpcfL86IBCSqL9YEU7AyrIW0yqCWHwvrRlKARGCeZISzwyZrn7pv7TG+m24oSiRMHa2WMBZI1b0NiB57i9DSvWQrFwPjaYkNlBUra4Pn0PPahTGutNaiJcSwvb3FruVb1X9qToS6TLDfSS9/HEp65Wt+dQxnlVSa4f6RYD7aSL8D+Rqi0qUjJu2WEkRgJbEjZgR+lVRVUk68cw9/71aqiosnjcH+avxqUVdLP9rw/wCavxqepVSyvFIf85P+QqbqIjD8SiLD7VP+Q/epbvcqUou33GpoTh1VrYSQeJ4jZmYHxJm+74drb610cZuph0/VW1+6I7UrFwbh+GRAYESzAHNuSDsSTrXzbqGVmySEZDjsargLexrQPSouLcchhfu5Fc+HMSqZgq3tcnpTOn9KycuMywkCj77lU+UNNFB4VkwmOjyMFhxCuXFwFBRcwk6Da1/OvV9DypsnHfHNu5hr5+yzzNDXAjyql234iox4xUEscgYKt18ViqkEkEWtroda9AImyY7onex+Egn1WFeeKcGXEPAz2KR+LL+IkaD05+6vmmL1KTCEzGfU7a/Zb3MD6tIe0sqyYuKLDMyT5sryobBFIuyEjc21y8tK9D0M5GJhyZM30VYafJ90iYte4NHPusx4CCJxFFhEls4jZnYZ2aysxAIPhUMCToNbVHPy8jGOXLOWDlrRx8D7lT0tdpa21Ve1RgOIWDDE5M4uFPg7z2bqNrgMRfneu/0l2UzEMuWd6JF80Be6RKGlwDV0ni/CVkiWMKNHj5clYE/IV8+xOpPhndISdwfPutxYC2kLxnFpBjMLO7BU+0RmOwDKSL+9RXd/pZxcyaP7FJyNtJVY+kfiQxLQSxQyskWfMXjZVYNl2vrbwnpXq8aWJpLO43UfYiwszwSLpNsfwoQ4U4jDPJE4QPaORsmwJ0vYivL4PWsj8eMWc6m3W43Wh8TdGpuxW3CeL484X6y8kTpZmKyJbwi+xS3Toa68/VMePN/CBpuwLHz8JTYnFmpOEDNFDP8AVLtIoZlRjdblbAaanK19bbGuhJM9ji1psBJETXb0rLw8fZoSpQlQSpN8pIBK3522rO5xPKc1oaFLO5CkgEkchuapEl8PGomOTNlfmraH4HWipASh+KYSOQAyRiQLsPXoeVQsDhSBwvlK8dA8ukjlIxYCOM206F9/cLe+jApUsYRIIfDGgU9FF2PrzPvq1aMebwkuFRLamQjb8vnQEq1WON9qMDHfIqzP/QoCj32t8AaElXSsHYTFmWMy5MoY2AuNhzsNt6HdEFaJycuhtUKsriX/ANFMPZlU6+ybg+ml65zc5pPCb2tuVLj+xX2StET35Oq3Fvnretv90Zo0OSxE60jk4DilJBhYkdLH8jSxkR1dqywjwvcM4O8kvdyHuidiw0zcgel+tQ5DPdNGHOW6gw0l+KR43ZHWxU2NNDgUgsI5Ch709Ku1VLwn8qilLBnqKUtkntyqlKV+7PY5MXh2wU+gbVH3yONm/T0Jo4Ze26woRYpR8NRuGcT7iR80ciqAxFgyt7LW5WcEe80vrmOM7CcWj1N3H/KuI6HK19q8ArASvKIUVWWU7lo2tdR5kgWryHQs+aEuhjZqc7j4PuVqlaDufCRcJy8QmknKXiw6hIY22JsSCw57DT06V2M1z+kwMgDvVIbe4f4CUwCR1+ym4JjGxKDDzYV8wzd67rZALG2XzvlAA8zWbPiZjSfioZhW2kDn9UbCSNLgjuE8dSLBo07sFzvEH1JIVmVWNtdgBeseZ02WfOIxwL0hxHydyFbXBrd0DPwgxCPEYOUzRxuZBHmDA5hZ7Nvcjqa6LerPlY7Czm6LFaqqvZAYx9TCi145w9u8Zn7p5ABKGDJJp906X+FYf7d1Vhaxg1tbu2tx90WuPzskGJxeFxWJw8GCXIVYEShcoUJdtFOp9nnXbgizMHFmnzHagR9N++3KSS15DWBXHFdoUixJgcgWhMmbqVvcfAX9xrysPSJMjGE8Y/Pp/RaTIGu0lL45Ri8Ve11igSSNTqM8t/GRzsFt61vo9Pw68ueQ4/Da2/VBs96j7OJjB9jPCojDMXmZrmS99Lb3uRqdgKPqMmA6p4HnWQKaPBUYHt2dx7qfszZ8KYfut3/d9O6D5R7vFp5UjqxMWW2fyA2//tQv9Vce7a+6zxjC2iwuBT/FZENv8uMZpD8B862dBByc6TMd+Wz+p2CCX0sDQmvGu2MOGbuwpYjTTQC3KvSFyTwl+G+kFXNglvU1WtVas/CeLpOPDv8AKiBVg2pOKcIhnFpUDdCdx6Eaj3VahCquO7M4uDxYPEFgP8OY39wff40QcgLVXcTx3FIxWfDuH/CCQD6FV8XuNHqQ6Sk3Eu1WKjOQR/VudshDEHnd9ffQkqwEuSDFYxgxDv0ZzZf+TWHwoVaunBPo0XRsQ+bnkj0Hvbc+4CqRBdE4Zw9IUCRoqKNgv83qK0WaitV3+wzzdjYaBrGx66Vy3YPtsmCc+QoTwWUEnMhvyyEC/uNL/BGuVBML4UM3C5VWygMd9WIA8rW1oDiyWrMratTfU0YN3uFB8AHhIJa3wsa0sAA0ubaYzKew+h5+yT8OwUbI/dwSwlDe0q3LDr0PpQzRU30IJMp8z9UiBnh0B7pj0OS17XsRfa9ZgJOCi9JWe7U5QVuTey5Bfrv0FCe6PpU9Ibakm4eiNYBTfoma17HUcjc1ZbKBubKFhDijeF8KhYGVlVY0DFnKAAKouxvtbSnQskeaKji0bBSYHtBhlIDYRkNgdO6Yi4uAyhs4axFxlNq2NMbTRKZ+FnLA8MNFIfpSxeHxMCTxSWlgYAoytG5jk00VwCbMoOnnXRxpQDzYWVzSORSZYbFDH8LPN8hVv9ajf36N768ZND/bergjYE2PsVoadbKVP7L8Um4cBI8TPhp1DBlGgIuCL7Bgbgg22r1XWemR9RaBq0ubwfFFZ4naE/472zkfCySYbDypGLBppAFC5iF8Iv4jc78q5PT/AOmGxTB+Q8Oo2AN7+6ZJMSKAQuBxCYyLB4NYJiqsnenKQmUe2cwPmTfSuljdOlx82XKc5tOuhe/wgc8FgbSY47sHisIxl4dOWXcxOQCfIE+F/wDdb1rXM2DKbpyGg/PkIRY3CX8JxxxnEMNDisKEePvO8Rl0bwGxKsNrgdRQYXT2YTJDE8kO4B8K3vL6tWXjf0e97iGxEGKaCQ2sAgsoVQoC5SpAsPnTe6CwseAQfdUR5VS7Ydh8ZGn1hpvrJUWeytntdVXKBctoxJ2tbnT8WWKEaGN0i+ELgTvaBg7UxxJEVLxYqKPIQygpIo2VhmvyGttDXMk6S+aV7X6XRPN87tPxsmCQACtiEf2g7T4r/wCOmIMcUOIRXJiJLGEkXudxcE6Cl439P4uO5zorc8Xp1cX4/lQyuI34Vl4DxWGbGZcOQYo8NYWBAHjTSxHIAV5rqOFkQYevJHrc+09jgXUPZTYXHRjG4jFSm0WGRYU0JvLKQWCgas3srYfirv8ARcfsYAJ5edR+w2CTIdT/ALJb2n4/hCJHOGJYAm7yKl/RULtf1UVo7zC7SOVo/Az6C8tICJwPAO6wrSSKqSSotgdchYDS/kT8qJ/pFrERurD2P4QYI7s1yRRRO1C0dUnyYlSbBgSKPWLUUtEok3avGNDh2dLZ7qq3F9XYLe3Pege/Q0u9lRVGn4ji3jbvIMNKYjKUaUgM3dNkYrHrlsep5iud/dYhQN+P54RaCgeJQySvN38ne9zBP4VieNEmVUYFHPhktm5fCs0ue54aWircPIO328IgylfuyvGA2HIlXuWhypJmZSL5Qb5gbG4NdmOVsjdTeEvjZET9qsKoJE8bW5KwNHalqsS/SfGCpMLhHzZHOz5DZrW6HSliZpcWg7hTdOYu3eCb/Ft6g/tRa0NoyPtTg22nT42qawpYU7cZw7DSZD5ZhQucKUJChGIU7MD7xWdAtg1RRJuNucwseVSgoloY1FFnOetQUrtHcduOGTsuyAOy2vmjjYPIlujIrD305n07Jjflc34pPlaR3N/EST1ud/nXK0ue8jyvojZY4scP/KAEHiYEmVGa5AswP9N9R6EXpkT3QvpY8yCHMx+437grbh5xWHEkMcxjQsQbalgtwD5adDW6fJxZdLpI9Tm+SuLB0SV27n0DwmPDOIywIEjmlUb+GQgam5OU3Xc9KzyZ8j36tq9l0v8A4/BVajaL4P2yxrRlnxBa0jqA0cbCyhSL2VST4vKmy5RjrblcnE6V+IL2h1UaTD/yBjIwLtC4zKLGBlPiYDcTWG/Sriy9bg2lMvo78eIyF1gJ1xrtviIp5o1jgyRyFFLF8xskbEnLoNZLe6jlyGxmiFmw+nSZTS5hGyC/8g4jfucNe2+aT4exSxnN9lr/ALDk/Cz/AOSJ38UcMaKLKRLmLZ8oLWy6FRmFjpe9HJlNYB8rNB0qeVzm8FvuoJO3mMbNlOHUAC/2LsbsbAC8wvsx91LOaNN0tH9lk7ojLhZFpfjO0mInsryKbBmNoItlHLOHscxUe+qGY6iQE1/RNDmtc/kpfj8a2IyRzyPICwHjcAKt/EQEVQLKCduVAzLlJ2Kfk9HggjvUb2H7pVhGnw0jS4Vwl7+G33d8viuCNBvTvxMGRGIsllhKyegyMJfCdvZNsHxJmw8bG4uXcX3aWQkPOfQfZp6uelFmztADI+KofASej4Hdl7kg2B/cqLgvDzisXDAFJQOrzG2ixrc2J5ZitvfWfDj31roddyw1nYbyefsrd2g45eZmeUrApsFG7Ech+9bjuV5G90i4v23mk8KfZoNAB08+tT4UJUHCe0uRrySWA6mqryq3XS+Cdr8JKmk6AqNcxy6dRfcUYcDsjCR9se1uGli7rDyd7JnRgI1LglGDAHL1IpUzmFhDjQKhvwqO0mNxJX/CWV5Iw2VVAXESXkFnbMfELCw5WveuS5uJA01uQAa+w2TPUVJj+B4k5mfEiVFJSMyu2ZkVgjWA8JOYeze5y1UGbC3YR0eT/lQtPutsDaLHRYMyd5Ckp7wOgRO8CvyJNwBl1POnSzSyYbpAKJ4rlUAA5FtxLCTSB3jXLElg8kIHe3k1yqgZRlUWFwSc3LesbcXKjjpt24+/G3v8oi4EpfxLtFhjhmw0SSqM8pV41ClVM5kVAGI8JQjpYgU6LAnEvdcfawftSovFUqwh6HWu0lrOc6a1LVL2c1FKWyzsNjb31NlKUsfEpRa0jj0Y/vUoKqW8nF576yuf9x/eppCgC1/tif8AzH/5H96rSFelZHGJ/wDMf41NIU0q7/R5xp5XaCZiySKVIJ/ECP1q27FWAq7jMM0bth51+0jCq2bUOAABJ5hgL+81zp2OjfqC9n0mePIxuy7cgUQh8cjMPs7R2WyqoAW2ptY3te5pbZAXW/daXYJihLIHEfCdDhGF+q4fFYfvczySRSiVyxDlJPDba4ZQAQBcEXrfkNaYiQvMYU0jMprXE80l/CeGDE4yCBpXiWQPrGRfMill3BHWs+IxrgQV1+uSyQua5hrlbPw9MOHjRi4M0pDNa5VD3YOmmrJIfhVZhGoNCvoDHaXynygeJIcl7eJCr2vvlIa2lJx3hsgW/qMZnxHV9/2T3j7I00ssbMyTdzMtzfKZYyWAtsNF/wCNaM0DYrk/09ep4tIuHknv2JvaRVXyGVibfL4UmVoDGbcro4cz35koJ2HhbYBriYk3AmAHlZPF8fB/xFVKAI2fZVhuLsyajsKUPC3LSYkkkhcigcsxJN/UBHH+40yUBsLR7rNjPdL1J++wFL2DObFSH7scJ9LsVA+b3/2+VVQbj37qSudL1Nrb2aFhfFjIRyjDSH/aCwHxVR76KL0xOcq6mTNmRwhG1jHuvQ0KpbySE78gAOgCiwA6AAVZJcbKXHGyJulooKy9i5Pq2AxGLt48RIVT/wC3ECo//LvPlXYibpYAvBdQn7s7n/NKjcTxzOxZje/KjCw0hPrBq1KU3DccY8RFJ4dHVTnUMoViATroDYnXlWfLjEkLm78XsiZsVa+N8dwzSgv3ctsSylwgkMeGUKy5BbKQXvrY7muNj4k+j02PTdXyfnymlwUGO7aICTh0kzFYQXAEebupWcjTWzKcvv25UyPpcjv9wit9ueQq1gcLPBeOT4uUQKI4s0rShnLSWKu0yqATYa6aAXA5Vpb0uMGySdq9vFKtZSni2JnjDRfWGKlmYgWGrNnNjbMBm1te1am4kIINfCEuKTuS18xzEm5LEkknmSdTWkBrdgNlSc8D7QPh2UjKVHIi4tz0qKLbj6K7d9DbI/3fwNzX06VFS7VJ2UwRFjhYfcgHzGtFSukgWLhCuYxBGTcgnuy+2+pBrP8AiYw7SugOl5BZrrb7hFT9guHzLmSPKG2aNyB7hcj5U8U4WFhc0tOl3KpnF/o2aE3Eylbmxbw6ch5n0rJPkGI0QrawuNJDxfso8UbSCRWVepsfcpqRZQeaKt0dI2bgUeIwKYjDraRDllW/TnrtyPvpxfpO6UOaVdHB5eaHTc8v2qd5nuj0le/sia1wht6iq7zLq1A0lOuyeDljnjfIw8QOun/uqMrL5UDSmva3Bd3i8UpUHvCkisQCwSQG6q/tKBIjaA/epOYSKI4Xc6Exj5HB3PikhwWFyK5aQuWYZVOY5FGa9yTY3uu3Q1lle1wFBd7Fx54Znl5tvj4TPhEjrh3i+59fjcm1zZoiwVTewu0Vj/qNbWO1Y/6LzWVHXUC0eXD+UoxOLeDLiImKyRaqbAjxeE3BFiMrGs2I4tfS7vXINePr/wCn/wBIziXhuqkkRrlBOpbKD4ieZJu3vpTndySz5WnEjGNhgNO9Wg+Hz54EkYi7FweQ8Jt+VFNFocA1K6bnHIjJlIU8RRIlUNoST4mvYDQAdBct8akrnvqwg6fDDBJJThuo1mijRrEC7F2Ja9za2g5DyqjrkptJ0Qx8Z75tY9W5W2ECiJLf4haU3PN9APKyovxNXNeoD2S+maCHzA/Uf/SG4VIg79FvmMoJv0VSBr/qZ/lRz2WNSOmBoy5t/KJw8Cp3hBYtIVLE2sAubQaX5jf8NKfLqaGLbFgiPIdkE8/wouFoD3s9yTITGnTIhQs1/MgD3GmynTGGLFhM/EZr8gcDYKRJBmKggsWVQNtX0UeeuvlelBlhq2vyhE+SzxVfqtuKNaNsrL4UtmOgJAuW66m9vdUZRkAQyukixHOd9R3/AHVq7WHusDg4EBUCFDlO+oBN7c/3rrleEJXO8WNQKsKgoRUUW8CAsAdidaiiO4viQ7WVcqi1htpbSqB8qBD4bClwTcACqLq2Clqfg8/dTxsDs356frRKKDGyBnYnrVBRQ2q1FPDhr+QqKiUYmKEQsLEHcdfWq5VL6C4fjknjWSNsyNsf5saKwUdqj/8A0xLhJGmVTOgzEZWysoN9wd7eRPpSBjN1ahyVsd1GcxCM8BG9j+JQMwMMkzGS+ZChyBuZ2svx1poxuy7e0E+cZ2hrmix58q4zRBhY/Hp5jzqpY2yN0uSGmjaqXH8K8aOqqCrDV2sd9CNidRzrkOxXxusp+sEWqZ2NmbB418NLbJLoOhO6keoroBweywsrxRtPsZBJHJa0eS7WWwOhNxyJ201rmyRtB0+VrYQQCoHd3LqkanKALGyi58lGvK2vKliMt+oonO3oKfBNKr3kjFiRY5ACPS4AuNassDvoKtoG/sie0PB/7Rw6zReHERXyXNhIvONul7Cx5EdL10YntkZochhmdjyiRiUdmOzrPrPG0RAvla1/eOVcLPkMB0NK9BL1hzo9TBVqycU4XHLA8AbuW7xJFYLfVCpBtoD7J361q6bmxiIsed1w5WyOeJB+6Qj6OcJos+Mnkv8AduqA+4L+tdFmRij6EUuRlyinEkIqXsLwxbs0c8p3JMshv7lYA1H50DBY5SmNledN/uvYXs5wokhMErEAGzMx0Pqxqm54cLpDJjujOkotezfDNb8Pj/4fv56U0ZjSaG6X2zvusYXgnDdJEwEWhuDlBsy67eRqDLaqDTuosV2Y4UBmfBBetiy2+DDnVjKaRdKaTV2pJex2AeJIu5eNUZmUpI2YZ7FvFc3Byr4T0FT8VGR6lGF7TqbykmO7I8Lib7XGyqim7xNKDmA+6bDMNvWia+InYbrQ6bKLKLjSqMCgl+5704dWOVhCAqB2LeK18ou2lztakZLC46gOF0um5nZGguq/FI7AdmZS7TRRyzspJIXKq3KlRbMdSAx2JNKidJKzSwbJuV2oZu7K4l13XhRYThcs2Jgw0mHmiDyjP3kZA7tLu3itY6Lb30+HHMbtTkPUOrsnx9DBRPP2Vl7WS97jnWwtGoAt7q06r3XmiVz/AIlGTI5A0vp+VE0oghe7PSrUU2Eju4DEKp3J5Dn8qo7ilDuKXsSbsSB4b6emwqmigqaKCiBtvRlWsqSLaa1FFsASdtfSpSlouLDgatUQ2oZ8byX41FaDJJ1q1a7HiuMnBOsECWRjmta9id7HpzrgY2RkzRlzdh490TqBVsw2PjljCyFczqboTqRsdOmtdGDKMcQMuxHKur4SDsucPgonWMyOrSOSLA92R4cp102FbcnPZIQfhXDA9ztITnBdpsPISA+VhuH8Pz2PurKc6JvK2S9NnjFltj4Uk2PilRgLEAEgsPDfkb9POky5kT2kcrN23NO65h25wByJigyFkIUsrEliDoQCNNqThygPMaqRtttWXDTDF4aPEZ8pCFX89rgkA21HzpuXHtY8IInG9HhBTpqCxjVQNCSRpqoGxItprasDSDxuVoIrhYxuMWIBppIQultXLEqOel7+Wm1HFE+a2xN3HKux54WnCeKq5Z0lTQhQbsMzXBuNCetXLBJjnS4b8o3EOotTnA8WAd2ZkYsR/dkna/UfrXJzIzK7U21r7EpaGvFeyI41hzMFZAGHT1rFjyCIm0UGlmz1JgMErLlcXK9aB8jr9JVzSlptnBROFw4hDAezuB06iq7znbFIe8y17qpcQLZ3FhqbjfQE39K6kMlMpdI4zZGNP/lqVWJGXvIiADfMzXy2vppbe9amyNaNxuuVO06tK3ljJbNdQAfE12GW4FtSL33tYUxp23SHNA28rVpSQZGkhyi/izODexB3GvuG5qy4CmtG5U3dv7Kk4ntZiF/uwqXG9yeo5npr61vGM0H1KyKFjyhcDxGIx2ns+tySL6k735amlTQy69TF1cfJxxDolTHh+OgQMsMuVXFnW5sw6G+1Le7KAIcE+JmBYc2rT3A8TaG7xnS2tjvbX+e+s2PI6N6d1DHE8WocjhM5+1UmQFZIz4b6kk2sb6EW3099dJsruDa8qQEi7ORlopp2tdixv6evma1nYLO7mlUMdG4IIsdwbXNMic0ikwilLh4GYZrAHoTage4NNKAWsiHfbQ2JvpqLg3pYlGqk4w1GH/NKJomBsADpvemg2lKCRD8aJu+wQlb4SHOLg6XpjmFnKolFPIqDz6DegVICbEFt/lV0ipbQ4UnU6CoTSi0Lj7vxNRDa7z2hxREX2UWeZbECw8PnruN9qyiWKIBjeEZa4i1Sp+0azOPrMJjYaCSIlXXrodx5UbmiQcWgFhXPs86Kl0YSx5dW8II11uLXJtbfpWaOMRyF1bLQJdTQPKzxHhGExQDFshGl1spI3sQRrvTXtglWvG6jNj2Gmx8oObhh7tVDkRqLADxMwOmU+HbnXMbj+o2EMuQJDqPJ5QL9nVeEKwZWII1JbbbbYEda0jW07BZ+4C0AlL+xHCp8O08EyfYPezXFr7db6it1hw3WcmnWEN2kXDwOqu5LSMiWYk+A2BffTLYH4Vmhidqrwm9ymGuTyhG7Z4KLEyYefCMYo3ZMzt3uqkrnKEXHPYnQ7VtijETtTNrQdxzmi1ZXTDNIs0YhCWVlUL4GAuVYZed6x5Ek7n2RaayQAaQVjHYeCWRDGmVwfEQbBuhA9b1gz6ZFqDaPldLFzHu9BdYCsuDw2RbV5aSybSZZNbrUkUIFz1qw0lC59rZ471DGRuqDqQGNw0QViQL2pjXOWmKSUkAcKsYeKO5CjxAe1qbAX2tXUjk2Act00JvWoIoFmkcOxYEZt9c4sNQNLAX+Na3TNjAICwvw5CNR2CkbAoobVtd7g6/O2ut6I5Adz/CazDJdvRtIZeARuD4GYEjLlN7WOoNuZqz1FzU0dMjHLqSjifYxog5MgjWwuGvqCbgbanT5U+HqgkIGm1nkwYyLY7ZVhOHEa62vYHqeg611O6K3WIYrhurTwpUiCgsSzWDC9wD+VcecueSR4XosVrYmAEmymGN4KrR/ZkhhpYmy2OpN+mlasSYyDf8AVcDqWMIJduDulvDeKOkbx954fZUcj1I9961n1HZZntDWAnkqZY4TYmXnqGB5jy/mlB62nZqVYtbd8mVEDgKLqTzAve+19atzSTdK9TfCVuwLyKGujAa9CANvTalPttOHIXSxm643Mcdj/wCWpcNgy+iuGG9+Y8jemicXR2WabEcwam+ofCbYbs7G2kkwRQQZGJt4L+JV8yK2wPa024Ln2kWPxCKzLBfuwTlJ3y30oXOLjZRgJcynnVWjLSOVNhlW/iNWgKONiLAg0p5TI2pYMJ1YCmA7ICu6rhdSzOW5AHkDuvO4rkDFKZ3ggsXwPDyWzISRzubnyJ6Vtix3MF2kuk1eFPgMFHDfu0C33tfWr+6BAce46IGRQMzvcgbAAW1Pxq2kO2qqUJ2RHGcTiDhIpUCgM6iQC9xGTbMKLt7WoDYtc44h2uxgkdVmIAYgAAbAkcxejDG0maUC/arGbnEP8h+lXoappSri/E5MVKZZTdjYeQA0AH83vRBoCugjpcMuMAOZUxQABznKs4AsPEdFltYa6NpzqKgaVg7E4TEwrNFiIZEjWzrnUgBiQGCk6EMDfTmopGSaYSOVNi4UrPw7EnvkCqDz05C9edznvdH6yuvhRsMb3VXhXtK4zACFmOxUgWtLIwUNrDUEukDZWEn4hwnORZsvXzrO2bTyFvgy+2KItZw/BlW5BsToahlc4aiqkzHPO6gPBI1bMTY9RoaJuU6wEz8bI4UEJjhEo0b1LtqPn8q0hz3GxdJsRkcdx+wUM3E1jyqLtYeLIAovyF7a1ceI+Ym9vulzDQ0vcPsNyVQu2eLDKLA3ZyT6W/8A6FekxMVsIG4KwvzXTU2qaEKLyKiKLsAAoGy7X289SagB178LqTTMbDdb/CC4Rdpsp5XB93/qjyQGxpGA90k1FWPi8ZYBA5UHRrW1FtvSudjSllkLqZWKyfTq8FJ8ThwrlRqFA39L/rXWxH6o9R8rzvU26ZdA8BRM6jcj41qtc2ivYHiJUTxkB0dbKCL2bSzA7i1DIQBabFEXuDQgseREluZ/hrLCDI+11sioIg1DYLE7FDZh/PeKbJH78LLDJW7TumYnMosrZX/AfZf0B2NLa8xc7t9/ZMfAycEtFP8AbwUvOJOxVdPK35WraKPC5paRsiJOJ5lVSgAUW8Om/W971KVGzyoQ8fVh7gaiia8JwYddGuL9LVgy5tBXV6djd0ElQcTwWulviKZiy627pOfj9l9BdozWGtEATwuYSByhsTj8oFtQTY2/nlUjgc+Q2aoJLpx4SyfjYuUUjMFzW3NrgfElhYc6a4MYObVxNlmPpFD3Ve4vh5jiO9cBlVQoAbUWuSMu5YknQXqmua7hOdjujFcpf2n+kRsQiwYdDFEAAWPtN6DZR8/SiddJ0cQJFobsz2mjjd4poY5EzffUE+ZzWvf30prdt/KdLs62eEB28xMDYgLhv7sKCRpo5vcXG4Ay/E0cUQZdJb5nSAWkMS05KRsSVSFZ/tWX2UkcIP6jYeg5e6poDtiradO4Vp+jviAaTK7kZiQGJv0sLnaud1fp8kkHeibYbyB/ldHFzmRxmJ255Hsuu4aPKALk+teOY4A2qkdqNoi9bO4A20ulqTWd0mpWtSKzvAvdEh55yOWnW9LDrGkJjWAqocW4jdzle5Ommw9/7V0oIttwu5jY1NBI2SmPDZmF221F/wA7VsL6aVtfK1raA3KJ7gKfE2n+k0OqxsVhc9zuQoMZwyKUeJhl8xb4GmRzuYdkp8YcNwlQihwqMY2JY+yCCcx5C/Ic61an5DgHJIY2JtNCH4DgcviO+5NXlTatlvw8cRt1eSmUgu3oCf586zN2atxCZJwpZEGUjOdwwy39CdD8ajXEeVx5ngvJc1aS8FKC7wqB5gftao6SQHkoWCJ3FJFiMPGWLqoVQLXsNep9K0Nkfp0k7rRDjMbcpFBVbiR7wk8ht6V24GaG0vLZmV3pifHASjUHpanVeyBpPKNw2KvYHQ8j/OdIfHW/hao5dXPKPxYzrn+8NH8+jfofdS4XaHaPB4TclmtvdHI2P/dA3rWuesqtzpUulYF7K5dk8IcouLAm1/PeuD1KUB23K9B0z0REqDjuB8Z8qPDmpqbnQiUBw5Vwkx4P3iffWyXqUcezG2V5qHpE0m8jqCX8X4uIoywbXYDqx2/f3VgGTPkv0u2Hwuo3p+PjN1VZ+VXIIT3cxdx3rKpIO4XOjF3/AACy3tvbltfe1l7eELpGtOyTpxOdGjKzZoiwy5bkDKRcAMMyNr5aHoa1NYGhY3vLyh5uHSI5JXwB7ZgQw3sPEpIFR/BRx/UEAo8bHzNvjRtHpASZD6iVkxEG9HaWm+AwucAAHNa9tSW3AAAqlRWeNYKWBgksbRkqGAYWuDzrVAxtaigNhL4EGx2NaYMa327hU5xrZW7gvYrEYiA4jDsmjEBLkMcttjtfXY0WTP2pNLeFTWlzd10PsRxRp8MO80kjYxvfe69fOxFfNeu4zYcs9v6Xbj/n+Vvgss3VivXKDiNimrN6YHgKUtHYdaU/fdWAqv2pMmgt4TWzDDRyux04R8+VUsa4iUu17DyrrRAyHSFunyBG3Vaqw4k/eo738J0BGU2O409a6vYZ2y0LgmeRzw9y6BAy73tfqb1wHggrrBBcTxSRrmzCw5X1J6CnwxukNUgkeGiyqyHaVy7c9gNlHQV0qEbdIVQRlx1OT3BLYVz5Tuuq0UFHm8VrXJO3UD+Gira0uV9BMmYn7hXzpFC+Vgta47HOgESSN4wbi+y7H0vtToSaLj4VNha94FKvdoMQFURjdvyFb8GIvfrPhI61ldqHtt5P+Aq8moP85iuwvIO5tA4mLxsOouP58aIJ7XW20MyWq02024VjdRm10sw6qf1FY54zW36fddLFmBNO+x+yeydn1YAxve4vr+9ZGZ7hs8J03TRdsOyiw/A3ja7L6G9MkzWOHpVY+A/UbCvPA4T3CKBbxNqNb7An5V57KfcpNroGMRen4Szi+CN81zdiRY+Wxv0tatWPMKpPDtR+KUYyKL6D3VDqcaCTsBaTTYl8UxMAV2iKhAbLq+a8tj7WXIAP9d9dq6+HjCJtnyuTlT63UEnSVld0RS9wRPJJdbhtxc/3a31udSQPSt4CxE2p8HDGQqRRMy5s2d2JDSDS0aKgaQa67XsLlRUKpS4548OkiEgzSe0osxHiViZXGgOmkabHcm1CRaNhoqtpvemjhJKZQC9UllG8K7RfVMQjLaw0Y7lbnl+o86oiwrAK7VxfhEXE8IM1gxF0calG6+anmOYpkUpabRVYXC+I8Pkw8rQyrldDY/oQeYO4NdqF4cLCSdlcuw/a98JGY+7EiFs3tZSCQAdbG+wop8ITnUDRSe92024N2ljjkkPclFlkaQ2bN4nOt9B8q8x1j+mZ8giSJ1kDg7f91qh6hGBpcCPlXaDHI6Z0YMvUfl5GvDZWPJjyduZtOHhb43CQW0qE8Vi0s1yTa3nSnxGthS0jFk8hC4vGhGJa3leqjiLgnRwl4ACUx4lZvDJOyAfhX9a6sEMbDbtlsfE6EWxtn7rGLwaMCned4h0s0qi49Mlag4A21ZvUfqH8JD22wQbDh7gsjA/3gfwnQ2GUHmPhWrFk9VHylvaTW38KDgfaFEiCvIPDoAYw+nIX68taksDnOsI3PY1t/wDKXT4eTFv3hCLpZUAyi35XNWZmRDSFnjnBd6lnDQW0OhG/l/LUt773XooWjTYTWEWFZHblOKFWQGTOhDeEjfbXfzptEMpyQ5gkdYOyIMhA1u3le1BsT7KPxhXpS7DMBIxcgMdbE7L7+laXglgDUqENicQ47nf9FXMfjO8kZuWw9BXZx4u3GGrx/Ucjvzl36D9FBAf5/POtCwuUWMFmRvcf576gRRHYhDMKtOC01BuOVQixSYx5aVaezvFLjIT6X5Hp6VyMzHr1BegwpxI3tn9FYjJddrGubVFdHHJBIKsnZ/GZFbmuptzG2o9a52UzUbCz5sWtwKV8fxIY92Ll7knXa5JAHTStWMwi3HhOxYy0EnhVHtrxFFPcxG7ffI5D8Pr/ADnXW6dA5w7j+PC5ObOB6G/qq5wuEs3953dho3ncaXBB6nTXwnQ12KXLtWFJ5MlpcRDLHewLg78tbam3UGqQoXE46SzhMRGl1/w11Ya+FXN38sosNdhUUSnFcN7tc4lR9dVHtDrcVLVg7qKEUVoHbLfF4rKMo3/KrpCAmfYvshJjpALlI7+Jtyetr/nVFyslfQvB+Frh4EhRmKqtgWN22te9t6sBWAqr9J/Zb6zB30Q+3hF/9cY1KnzG494506GYx/ZUW2uKRykHmD0rqxZAcLCS5vujYOIsOdbGzArO6EHhWnsp2jKMy7qVuQeosL/OvK/1ViRzRskH1A/wur0eH1uaTtScRcSQvn9k35CvHOgdp0r1mgFmlptFYziffGyC2lrnU0uODt7uS4YBGPUUPG8yG+RX9UWtQkYlyN1cIscQP3oox55BQmT2r9ksQD3P7oXF8QdwVUQFSNQyDamRvDTZCF0Pyf3XOsVYSnLsD/PdXcZZZZXDndbqHCs3AZrc+dcvKZaoFGY63fN55T8QP2+dJj+hep6e/VCLWMY1oZD0Rj8iakYuQfdaJzUZPwqvwXHd2wzHwnnXVyYdYpvIXIwsrtup/wBJ8qXivFD3n2UmhA67+WnpQY+ONHrG6vKzXB/+k7ZLpMR3hvI5FgdVFyfLfatbIwz6QufLM6X6z+oQcZrYuK8AFExrYVElxtYxqeA+VjUUiPq+6ElGvz+OtWtAWhqIlpDMUa/x9P3oXtDhSfFIWOBXQ+z+LSZLSSlLWsQuYG+xIGo9RXEfA1ryCvQid5jEjNyOUbdu97uNu9tp4LkEb+tZnQ/C3Ryxvj1O2+63PD2uS1wee9/fQF2n0oHyhw9PC5VNKWYsxuSSSepNena0NFBeUJJNlFcPx8sRtEbFrC1gbnYaEb6ke+rVFOsIk65nklVQd7BD4mGXc2RTZeVzptvQlUpJzI6kRzC65WsQreyRY3UZhrY6rbzqKJJxXFzmyStsNLW8QPPMvtXt8qIBWgUY7A2qHZXVrSGMswHnrV2gOy799GWEVISRpYAUtp3tLbzaJ7c9rBhVCprK/sjoPxHyrRBA6d1Djyqe+lTeD9tsTG4aRu8Q+0traeR6+tdZ3So9NM5WXvuBVP7QQRtPIYj4cxyki3hOoB9Abe6uOC7GeWPW0ESNsIHBcMllYIguT56DzPlRydRjibqJpFHjue7S1XHh3ZwwrqQzncnQegFebzOqnJO/AXfxcNsIu90ZHhJP6LVhMjFs9SISy89fKln1K+FFLjzsJCPhRiIc0hte+s39qRvhV6COGqWEHxKULEzCQk2tb1p0LSXgELJmSaYzXKp5WuyCuCnXBpdRWDJb5TGphiZryn/b+QH51nY2mL0vT7EQWeJYnLBIT+Ej3nT8zUhZqlC1ZT9ELnfCqXCIHlbuxa1rkn7vn/1XYyHtjbrPK87hxvmPbHH+FBjCUdk0uptf0p0QD2ByzZD3RSOZ7KOPEkX0FyCL25MLH0ojECktyXNUsCczvTFgefARMa1Ekr0wvmHkfyqK27UUC3L0H5CrWkLQirVqCQVExqc9mMUQ+S9rg28r/wDdviawZsYLdS63TZfVoPlXDs59mTJqLaAi/vOnn+VcmdxsBq6hArSeFZ17QhhaQLIP6hr8RrQiV9eoA/dZjjtu2GlwuvTLhpz2RjDYyEMLi5Nv9Ksw+a0JURmM4mF18TFtiudAQCb/AGrHMy30sgUaeQFVSlLTAcQMrBLSFmsFGZ5he/RmDL/qVh51CrpTdr8NaLDMfaPfKdz7BTm3i+8d9R1O5gUpVnJRWFKRGF9oE71Aheu0dhMfdAnWx/6pBSQueds+J9/jZnvorlF/0ocvzIJ99d/DaGMCB26EwWJ5E11GOBWWRiNGHSSVEvqd7dLc65PWy1mOZD9Q4WrprHPkDSNirXgsIka5Vso523PqedfO5ZXyG3L2EcbIxTQpJ8tv+6Bt3umqDDnfejeoChpg4P70xhbSAg2vLIv3gD6VZB8KtkNJiEv7NMaxxQOcAheKygxCwtdrfD/3ToGlr91ys6QOIASNlrcCsCzDiSgJG/KqdHq2KNgsozg3EszHPuedJyYKGy7/AE7JAGgqzFFZbEAg8jXLBc07LruAdsVX2AwswUAZJTa/NTyHpXSF5EVnlq5m2JMAB6XlLuOcImu0+QmNtbjW3LUbjatmHkRlojvdcbqcD+86StkDhOHSMMwjdhyspI+QrU6eNpouA/VcwxSuHpaT+iIbCyDdHA6lSP0qCaM/mCUceUctP7LySADzo7BWctNqOJrk+hq7REUFARt6VE0FaZatXainjqI2le4bJllQ+YpcwthC14ztMrT8rrODRMi5bbDSvKP1at16M8lRzQ/0/Oja8+6EhchFerXm0dwWQrLcbhJbevdSVSiY4mSSaKKMvGCihgliDl0UMWtlFlANhbTXU1SiY4Y91ie9kKBmASMKHQZ7AeJbXC2te/Jwdaoq0n4rjpJokaU3bvZd+V1h09BYD3VFYSwVEQW+HPioglSLpn0e4nxqPMClnlJXN8XKRLJf8b39cxrqwyEAKELaOXpW1kx8ICE54UABcGzdf5yp0mJFPHpkF2kd+SF4cwp1gpVJAZ8rHbTQ+/l768ln9Enhd/pN1N/ld/E6rFI31mirJj+BywopdgM2wvc6enrXEmgfCAXjldOHJZKSGeEAuDbk9Z+408haKKlXAfiYmh7vsFKQmLwJO16bHNXKBzL2SrER92CW2HM1sY7uGmrO4CMWVD36ywK1iFEjA9bWXW3X30zQWS0fZcmd4kdYW0uHSEqxyzQSC2YAgjr5q69PzoRIX20bEKxDRBdwUpx8GUsNwDv1HI/lWqJ9gEoxF2y5v7JbnykEVrrUKKAOMbrCe4HiJ5mudLALXcx8snlF4xBKFvurA/8AVJjcYya8rVMxswF+Dad4aa6jxe6sb2EHhKmrUm2EnFgNKzPabQABYxL9NKjBSooLGcLWQeJFbztT4sl8bvSSlvgZIPU0Kp8Q4E8dygJX4kfuK7mPnteKeVwczp7mnVGLCzg+zjt7bZPLc/sKGXqLG7NFo4OlyOFvNInF9mkVSe8bTmQLUmPqLnOotC0O6WwDYlV6bDMBqNOv7jlXSZO1ywy4MsY1chL8tmB86c7cJcR3BXSsMHEaMACCorzLy3WQV6c3yiRxA7FbUBh9iq1Lkt69SvOKXCzlGDC1x12N9CD5EEj31FEVhcXmnDPZQwKG2yqyGMe4Aj4VVKLGOBRY4zbMuZmsQbMx6g2vlRfjUUWmOx5kIuqra58N9WY3Zjc7nTy0qUrCGvUVreI6irCFyuXZDHBJVJOlxQOCQVW+00WTFz6HK0rsvmrMWHyNa43AtVhAQS2NaopKKohMIZraiukyQchJc1GDHbetPEgSuzurPg+KSPF4szJHYAm5C5rkLfltpXkP6ixv9Rr28EbrudGl0sc082tziWbY15zQ0cruarUTmXrRAR+UJ1+FFLxGRASzWAoxAx5oJbpHMFlVniPEHna7aKNh+p6mupDC2IbLmyyulO/CJ4TiAA0Z2axHkw/cafClTsuneyS5uy9iMUVDR7q1jbo2ouKkbA4h3kJ8UlRlp3tZwXEu7QEnxhrG/wB6Mi2U8iNKt8Opxrj/AJR629sXzf8ACW8ShKGxFuY8wdq0wODhaRkxlhorXBz2q5GWpBLpKaLjdN6x9re11Bk7UmXAsUkkjRu2U6FT101X1rPkxOYzU0IGzh8mkq1x4JF+9XKdI5y1gUiFyHSg3UU0SKNjQklS1FikB2IomWFVoCWOwJO1Pab4UREvZkTIpSfeLvSmW5uQCo30Bud/w12Y8YAc7rnOySDuNrSzA9mlfFTQs7BYfFcr7aqwB56aa6dKvtncK5Mm2g0mXHuwUMt2SQxsuUnKgYNfX2Va9wOmv50/Fa5npLiQudOWuOoCk6wnAgkYXvCcosCVGvhzAmzWsR+lYn4Gp5Nrd+OIAFeEo7Q4X6vIFvnuL3AtzI/SkS4/bNWnwz9wXS46sJNegXFWREaiibYDBl1d/sVOq+O43C+IWO45WHWqKiaTwALnMWFNh4gXN7g8rADUW+PuqlFWMQ2ZicoXyXYUQVhR5KitZVDUVFWHgOHLOo1FzyqnJBTPj2BMwMP30a6m359AQaWJBHuSrjaXGgqVNhmRirqVYcj/ADWtkcjXi2lE9jmGiFuhIrU15al0pEZiQALk8hrejMxVUr32cwmJgR18Q7wWeMrfa4sb868/1HqRlcWgbBdXFwQAHk0jYuFy8lb4GuIST4XX1NHlHQ8Jk5ox9xpTg48Aq+6wfmCpfaeUtKUAsqG3q3P4be6uthx6GWeSuflP7j6HAScoRWxZuFGwNFpBS3FFRz5yL+1tfr/3S3R6dwqadqW82FJGgoWP91V0vY5M8AJ9tPmDp+1SK2S14K3zkS44ceQk2Q7ituy5VreFXvtVEBE0utEhDe+t+tLraky97Vn4L2mZPDOpdeTgeIeo+9XMycBrjcZo/wALdDluaKeLCu3DcJHiVzQ4iE+WYhh6qQCKzDp0o5ITTns9imC9myP8aIf7qn4F3l7VX44f9JS/H8KjiBZ8ZCPIEsT6AammDCFfUFBllx+kqmcQx7SXUXCX959f2o48drNzuVo16lrFJKWVUdlZrKDmIsBoLnkB8qaL5JQylobVK5RcBjGrcSLNlsTZiSOYvmvbyonds7lywNc8cMRTcMhO/EJj6BtPnpvQh0Y/OrIefyKHhfD0Md5MZiM13U+0cwDFQdd7hQap0sRPqeUWl4AAYFtPhMJfx4idz1K38+Y6k/GgJgP5iiaZhw0Kh8cwyCeSyKPGeQ612vC5aGXDp+BfgKiij+rp+BfgKitath0/AvwFRRZGHS58C/AVFaJiwqW9hdvwioojYsJHYfZp/wAR+1QKjwrT2fwqXU5F3/CKhSCn+BwyGY3RdxyFcjI/3QFvh/2yrLLwuBvahib1RT+YrqxtA4WZxJ5UeG4Lhl9nDwr6RoPyFNJKFVD6Q+GwoYGSGNTmOqooPxAp0SW9XqBfCvoPyrNpFnZHZoKWqpWsGqdwrXz/AMajHfzaD+8fl/U1ZTyt7fpSt0HQfCiCByGkQW2G1MCUUIvtD1o3fSgHKbrWEcoigZz4WHn+taG/WE2/9ErZVFthTfKytUTVZTApIhS3JjE1wyC2w+FY3crosA0qFYV18I+AphJoLNW6jZztc200og0eyBxKxbWjcBSFpKmirOVuj4R/Cz9o3oPzpE30Ih/uporkEWJpI+lC/wCpOsEdP55VkkT4+EyjNK8qyop0FthRqB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056" name="AutoShape 8" descr="data:image/jpeg;base64,/9j/4AAQSkZJRgABAQAAAQABAAD/2wCEAAkGBxQTEhUUExMWFRUXGBobGRgXGBwYHRgYGBwXGhwYHBoaHCggGBwlHBQXITIhJSkrLi4uFx8zODMsNygtLisBCgoKDg0OGxAQGywkICQsLCwsLCwsLCwsLCwsLCwsLCwsLCwsLCwsLCwsLCwsLCwsLCwsLCwsLCwsLCwsLCwsLP/AABEIALoBDwMBEQACEQEDEQH/xAAcAAACAgMBAQAAAAAAAAAAAAAEBQMGAQIHAAj/xABCEAACAQIEAwUECQEIAgEFAAABAgMAEQQSITEFQVEGEyJhcTKBkaEHFCNCUrHB0fBiFTNDU3KCkuEX8SQWc6LS4v/EABsBAAIDAQEBAAAAAAAAAAAAAAIDAAEEBQYH/8QANhEAAQQBAwMDAgUDAwQDAAAAAQACAxEEEiExBRNBIlFhMnEUQoGRoQYVsSMzwVLR8PEWcoL/2gAMAwEAAhEDEQA/AAsVgZVPjUi/w+VekBBXMtDCMiipS1k3NXSlojA4UuwFmtzt0qGgFRKu3Dex+HmUgvIG63H7VhmyXsOwRtAPKjxf0YnUxzA9Awt8xQjqLfITO07wqjxLsziIL95EwA5jUfEVtjmjeNilmxylQgvsKdSrUpk4c5YJkOY7A6fnSZpooWGR5oBE31GgjW4SkVziHyBRc5LMQeQ3tXIl6w14a3Fpzj77UmuidHIGSgi+E34CodVkWGIouoLsqMADa5F7Dany50UVMldTz4G6AxEuIb4XVOCYwSxghcttLXuPdXPmbpeRa0RGwmFLTVmorXqiixaoqpDYjBqw2pjZC1KdFaqWK4I8s5W/hS12II3F9Ou9b2ZbA35WV0LrRcnZiPS9z1B2qhlkqGMhOcFw+OJcqKBblasr5HPNkpoYB4RSuNrUsg+6MOA5C37tW5ChshGGh3hJuJ9l8I+Z5IlvbU21+W9PblSN8oTA0qsP9HcZZZsPOY1JBUMp58tbH3GtTeobU4WgMB906HYmE2Zgol5sgsG8yOvmKV+NcDtwr7FikbHwgoLZVIFT8Q1yWYXNS3iQPs9yTfyrRHX/AFJRv2Tjs7gURbqpUnrWPJkJNWtUDdlnjmEU+MQiSTlqF28z60uOV7eEUrAUvwfdMPtsO8OuzqrA+eZCQPfRfiHJfaCc4XAwaFFQ9CLH8qWZXnymtiaEdalpq1yDpV2hLQtHt0ohaU6glA4BGBY+IedafxTjwkmLTyk+N7O4e+bumJvtyrQzIediUotpV7iHZaRjeOLL5A6f9VrbkMAolDRSN0aI2uysORFrVpFOHwhTvh3ajKLSJmI5jSkPxg7gq7pWzh/bDDlbsSnkda58uDJ43TmTgcpvheMQzDwsCPOsz8eSM7hO77HKCXs9h5GziNQ3VQBRtypWbEqu01+4S/tTwoLh2a98trXHmBv76xZs5MDgkZMOmMlc7WbIHkTKfCWGZQwuAeRriMhJlbG6xZHHsVqf1Rz8eJhHrYa//J4Vbl4mXgdHsCbMtgFBF9RYCw/916duCxmSHx7gbG0EmM5szZK2K752agCRBRsAnzRD+tIldqeSU5gpMxKMxXmAD7jf9jQI1JUUUckwUqD942HrYn8gaitQ4+KRgO6kEZDAklM915ra4sT1qKl6aKQyIyyKIwDnQpcsTtZr+G3ob1FEDxTFZZo0Ezpmt4BCXDandwpCX21IqBQ8I6VgbRndlJH+0rz6+IfA1d0UNWKUn3/9v61fhT8yjwqsinvJM/iJByhfCTothva9r87ChRLaWNy6Mr2QXzLlBz3Gni+7Y6+dRWgOP4hlQARzOjaM2HI7xCLEGxIupsQbXIuNLEkRUhpcXiSFmMC90BmMRu09xcDKAe7zWtpfS51q6Vak4wspZFLCxIvbpfYHztv51KVawp6pGvWqKqC8BUVoPFt41H9LH5rRsS3cqMPtfSrNIUr4kihwVGVgN10J1G9t9qAtpS1YoTdQfIVSct6iiGxLkC9MYLWeSwUog4hJJbK6fCtLomN5CR3HHym6SaeK1ZiB4Tg73UONw6utrlfMaUTHFpVP0kbKs8S4Jh7ZpHYkbmugzIkvYLMWtCp/FcPCG+yJI866EbnEepKJ9kJDhSx0FGXAKJgvBZ1XMqtb+ml96O6KuiiOGdpJoDqxI6NQSY0UgVte5vCZcQ7VjEQPEx7tmtZsucCxB1AIuNOtYJ+lh7aBTDLrbpfwqZiolw8JUSGbOHJKRkBGb7trk2N9/WufkdPlEzJAOKv7BLdGHva5vhHcJ7CfWcNCxxIiY3zo6XZNT7JDDcWNjWlwe2UvaDuusc3VGIzuBx7hdb4agAdVOgsAfRFF/lWR13ulsKEbhOI7tR9dcSgm8vdR3Kn7hXLl5XvvVJikl4diCIgMYylPbPdRnvdRvceHS4061FFvNw6VmkP1lsrD7NcifZMLWYG121Gx01qKlvwzBTIriXEmYn2WMaJl06KLHrrUVobM2FgkbE4sv0kaNVy3FgAqjxG+tqJjC801UTQspbwrCYyQrIOI54TlYf8Ax4xnXmCfu8xULSxxDkN3wmL8KxBD3xZzZgYm7pPsh4gRb74Ia2vS9ValKNuG4ruwoxx7wMT3ncJqtvYy3tvrferQ3vss4LhEwcPiMW8+XVUyLEoP4iF1Yjlc252qUFC4oKXhuMQlYcZki5K0IkZB+FHzDQcswNGGAoO6Qj+FvksnemwGoceJmJuWLeZJ0tRuiIHCFslmiU5ApCeGhZy1LV6QtqpEvVFF6ool764i34Y7n/cx/wD1qwaQHcoPGcURZAg9KMcICfZAzS5ifK4+DH9qoqlZsP7I9BQJwUlRWo5o7iiBpLe3Ug4ZLbKvuFqT3nHlCKCm+sjmKvuIr+FuuIWr1gq9QWsksdrta3mKME+ChJZ5S7ETYQXJRDfeyA3+VOaZD+b+UDjH7KtcSOFY+GCRTyKggV0InSDl4KyP0k7BJEmljPhMuXprWq43c0l0QonbO15Vf1trRBzQPSQpR8qTF8FQqGhe/wDS2hoWz705XpPIUnCOzUkp2I86qXKY0ImRud4Tw4fBYU2mxAz/AIFuzf8AFbmsT8mR4sCh7laGwNHJU6dpsIuiviIl6mJsvrqptWFzdZvU0n4ITwNI4K3xf1hwkmFxZlibcgKba+QpLoy00Vf2RuJn+rWOIx4HkyqCfQbmjZE5302pfyluO+kOGIC0c0im9nK5AbdM2p5fGnxY3cJaHCx82qL68FN+B9o48RG0mYxlBmkjYaoLXv5rbY0p8Wn6TYPBRA3z+yo2O7Uw4ycSSsTBGfsYRvKx++xNlA9Tp8aPLx8nshmNy7l3gD4+UAc0ut3jwrVwJxhIZJZ5YooZHuiBs4RmvcBhoxO+VRyNC2N1Nj+pwFWdrRXyeApMT24wca371pLnZEN/mAKNsD3Gth+qrUAp8D2mWeTuo45EfKXAlTJcAgGxv/VQsDHN1BwIutihdd7Iz65IpHemOME2GZgL+QvuaMtj/LZQDueUQYnOuYEeVCHN9lZjPKrnG2cXtmHnlrfBpIWWRpCW8N47Kpyl769DTpMZjhdIWSuCvHDcUZFBIrkzMDDQW+J5cN0ZSU5YJqKKOSdRuwHqbfnV0UJdSGxUwsRsTpcfL86IBCSqL9YEU7AyrIW0yqCWHwvrRlKARGCeZISzwyZrn7pv7TG+m24oSiRMHa2WMBZI1b0NiB57i9DSvWQrFwPjaYkNlBUra4Pn0PPahTGutNaiJcSwvb3FruVb1X9qToS6TLDfSS9/HEp65Wt+dQxnlVSa4f6RYD7aSL8D+Rqi0qUjJu2WEkRgJbEjZgR+lVRVUk68cw9/71aqiosnjcH+avxqUVdLP9rw/wCavxqepVSyvFIf85P+QqbqIjD8SiLD7VP+Q/epbvcqUou33GpoTh1VrYSQeJ4jZmYHxJm+74drb610cZuph0/VW1+6I7UrFwbh+GRAYESzAHNuSDsSTrXzbqGVmySEZDjsargLexrQPSouLcchhfu5Fc+HMSqZgq3tcnpTOn9KycuMywkCj77lU+UNNFB4VkwmOjyMFhxCuXFwFBRcwk6Da1/OvV9DypsnHfHNu5hr5+yzzNDXAjyql234iox4xUEscgYKt18ViqkEkEWtroda9AImyY7onex+Egn1WFeeKcGXEPAz2KR+LL+IkaD05+6vmmL1KTCEzGfU7a/Zb3MD6tIe0sqyYuKLDMyT5sryobBFIuyEjc21y8tK9D0M5GJhyZM30VYafJ90iYte4NHPusx4CCJxFFhEls4jZnYZ2aysxAIPhUMCToNbVHPy8jGOXLOWDlrRx8D7lT0tdpa21Ve1RgOIWDDE5M4uFPg7z2bqNrgMRfneu/0l2UzEMuWd6JF80Be6RKGlwDV0ni/CVkiWMKNHj5clYE/IV8+xOpPhndISdwfPutxYC2kLxnFpBjMLO7BU+0RmOwDKSL+9RXd/pZxcyaP7FJyNtJVY+kfiQxLQSxQyskWfMXjZVYNl2vrbwnpXq8aWJpLO43UfYiwszwSLpNsfwoQ4U4jDPJE4QPaORsmwJ0vYivL4PWsj8eMWc6m3W43Wh8TdGpuxW3CeL484X6y8kTpZmKyJbwi+xS3Toa68/VMePN/CBpuwLHz8JTYnFmpOEDNFDP8AVLtIoZlRjdblbAaanK19bbGuhJM9ji1psBJETXb0rLw8fZoSpQlQSpN8pIBK3522rO5xPKc1oaFLO5CkgEkchuapEl8PGomOTNlfmraH4HWipASh+KYSOQAyRiQLsPXoeVQsDhSBwvlK8dA8ukjlIxYCOM206F9/cLe+jApUsYRIIfDGgU9FF2PrzPvq1aMebwkuFRLamQjb8vnQEq1WON9qMDHfIqzP/QoCj32t8AaElXSsHYTFmWMy5MoY2AuNhzsNt6HdEFaJycuhtUKsriX/ANFMPZlU6+ybg+ml65zc5pPCb2tuVLj+xX2StET35Oq3Fvnretv90Zo0OSxE60jk4DilJBhYkdLH8jSxkR1dqywjwvcM4O8kvdyHuidiw0zcgel+tQ5DPdNGHOW6gw0l+KR43ZHWxU2NNDgUgsI5Ch709Ku1VLwn8qilLBnqKUtkntyqlKV+7PY5MXh2wU+gbVH3yONm/T0Jo4Ze26woRYpR8NRuGcT7iR80ciqAxFgyt7LW5WcEe80vrmOM7CcWj1N3H/KuI6HK19q8ArASvKIUVWWU7lo2tdR5kgWryHQs+aEuhjZqc7j4PuVqlaDufCRcJy8QmknKXiw6hIY22JsSCw57DT06V2M1z+kwMgDvVIbe4f4CUwCR1+ym4JjGxKDDzYV8wzd67rZALG2XzvlAA8zWbPiZjSfioZhW2kDn9UbCSNLgjuE8dSLBo07sFzvEH1JIVmVWNtdgBeseZ02WfOIxwL0hxHydyFbXBrd0DPwgxCPEYOUzRxuZBHmDA5hZ7Nvcjqa6LerPlY7Czm6LFaqqvZAYx9TCi145w9u8Zn7p5ABKGDJJp906X+FYf7d1Vhaxg1tbu2tx90WuPzskGJxeFxWJw8GCXIVYEShcoUJdtFOp9nnXbgizMHFmnzHagR9N++3KSS15DWBXHFdoUixJgcgWhMmbqVvcfAX9xrysPSJMjGE8Y/Pp/RaTIGu0lL45Ri8Ve11igSSNTqM8t/GRzsFt61vo9Pw68ueQ4/Da2/VBs96j7OJjB9jPCojDMXmZrmS99Lb3uRqdgKPqMmA6p4HnWQKaPBUYHt2dx7qfszZ8KYfut3/d9O6D5R7vFp5UjqxMWW2fyA2//tQv9Vce7a+6zxjC2iwuBT/FZENv8uMZpD8B862dBByc6TMd+Wz+p2CCX0sDQmvGu2MOGbuwpYjTTQC3KvSFyTwl+G+kFXNglvU1WtVas/CeLpOPDv8AKiBVg2pOKcIhnFpUDdCdx6Eaj3VahCquO7M4uDxYPEFgP8OY39wff40QcgLVXcTx3FIxWfDuH/CCQD6FV8XuNHqQ6Sk3Eu1WKjOQR/VudshDEHnd9ffQkqwEuSDFYxgxDv0ZzZf+TWHwoVaunBPo0XRsQ+bnkj0Hvbc+4CqRBdE4Zw9IUCRoqKNgv83qK0WaitV3+wzzdjYaBrGx66Vy3YPtsmCc+QoTwWUEnMhvyyEC/uNL/BGuVBML4UM3C5VWygMd9WIA8rW1oDiyWrMratTfU0YN3uFB8AHhIJa3wsa0sAA0ubaYzKew+h5+yT8OwUbI/dwSwlDe0q3LDr0PpQzRU30IJMp8z9UiBnh0B7pj0OS17XsRfa9ZgJOCi9JWe7U5QVuTey5Bfrv0FCe6PpU9Ibakm4eiNYBTfoma17HUcjc1ZbKBubKFhDijeF8KhYGVlVY0DFnKAAKouxvtbSnQskeaKji0bBSYHtBhlIDYRkNgdO6Yi4uAyhs4axFxlNq2NMbTRKZ+FnLA8MNFIfpSxeHxMCTxSWlgYAoytG5jk00VwCbMoOnnXRxpQDzYWVzSORSZYbFDH8LPN8hVv9ajf36N768ZND/bergjYE2PsVoadbKVP7L8Um4cBI8TPhp1DBlGgIuCL7Bgbgg22r1XWemR9RaBq0ubwfFFZ4naE/472zkfCySYbDypGLBppAFC5iF8Iv4jc78q5PT/AOmGxTB+Q8Oo2AN7+6ZJMSKAQuBxCYyLB4NYJiqsnenKQmUe2cwPmTfSuljdOlx82XKc5tOuhe/wgc8FgbSY47sHisIxl4dOWXcxOQCfIE+F/wDdb1rXM2DKbpyGg/PkIRY3CX8JxxxnEMNDisKEePvO8Rl0bwGxKsNrgdRQYXT2YTJDE8kO4B8K3vL6tWXjf0e97iGxEGKaCQ2sAgsoVQoC5SpAsPnTe6CwseAQfdUR5VS7Ydh8ZGn1hpvrJUWeytntdVXKBctoxJ2tbnT8WWKEaGN0i+ELgTvaBg7UxxJEVLxYqKPIQygpIo2VhmvyGttDXMk6S+aV7X6XRPN87tPxsmCQACtiEf2g7T4r/wCOmIMcUOIRXJiJLGEkXudxcE6Cl439P4uO5zorc8Xp1cX4/lQyuI34Vl4DxWGbGZcOQYo8NYWBAHjTSxHIAV5rqOFkQYevJHrc+09jgXUPZTYXHRjG4jFSm0WGRYU0JvLKQWCgas3srYfirv8ARcfsYAJ5edR+w2CTIdT/ALJb2n4/hCJHOGJYAm7yKl/RULtf1UVo7zC7SOVo/Az6C8tICJwPAO6wrSSKqSSotgdchYDS/kT8qJ/pFrERurD2P4QYI7s1yRRRO1C0dUnyYlSbBgSKPWLUUtEok3avGNDh2dLZ7qq3F9XYLe3Pege/Q0u9lRVGn4ji3jbvIMNKYjKUaUgM3dNkYrHrlsep5iud/dYhQN+P54RaCgeJQySvN38ne9zBP4VieNEmVUYFHPhktm5fCs0ue54aWircPIO328IgylfuyvGA2HIlXuWhypJmZSL5Qb5gbG4NdmOVsjdTeEvjZET9qsKoJE8bW5KwNHalqsS/SfGCpMLhHzZHOz5DZrW6HSliZpcWg7hTdOYu3eCb/Ft6g/tRa0NoyPtTg22nT42qawpYU7cZw7DSZD5ZhQucKUJChGIU7MD7xWdAtg1RRJuNucwseVSgoloY1FFnOetQUrtHcduOGTsuyAOy2vmjjYPIlujIrD305n07Jjflc34pPlaR3N/EST1ud/nXK0ue8jyvojZY4scP/KAEHiYEmVGa5AswP9N9R6EXpkT3QvpY8yCHMx+437grbh5xWHEkMcxjQsQbalgtwD5adDW6fJxZdLpI9Tm+SuLB0SV27n0DwmPDOIywIEjmlUb+GQgam5OU3Xc9KzyZ8j36tq9l0v8A4/BVajaL4P2yxrRlnxBa0jqA0cbCyhSL2VST4vKmy5RjrblcnE6V+IL2h1UaTD/yBjIwLtC4zKLGBlPiYDcTWG/Sriy9bg2lMvo78eIyF1gJ1xrtviIp5o1jgyRyFFLF8xskbEnLoNZLe6jlyGxmiFmw+nSZTS5hGyC/8g4jfucNe2+aT4exSxnN9lr/ALDk/Cz/AOSJ38UcMaKLKRLmLZ8oLWy6FRmFjpe9HJlNYB8rNB0qeVzm8FvuoJO3mMbNlOHUAC/2LsbsbAC8wvsx91LOaNN0tH9lk7ojLhZFpfjO0mInsryKbBmNoItlHLOHscxUe+qGY6iQE1/RNDmtc/kpfj8a2IyRzyPICwHjcAKt/EQEVQLKCduVAzLlJ2Kfk9HggjvUb2H7pVhGnw0jS4Vwl7+G33d8viuCNBvTvxMGRGIsllhKyegyMJfCdvZNsHxJmw8bG4uXcX3aWQkPOfQfZp6uelFmztADI+KofASej4Hdl7kg2B/cqLgvDzisXDAFJQOrzG2ixrc2J5ZitvfWfDj31roddyw1nYbyefsrd2g45eZmeUrApsFG7Ech+9bjuV5G90i4v23mk8KfZoNAB08+tT4UJUHCe0uRrySWA6mqryq3XS+Cdr8JKmk6AqNcxy6dRfcUYcDsjCR9se1uGli7rDyd7JnRgI1LglGDAHL1IpUzmFhDjQKhvwqO0mNxJX/CWV5Iw2VVAXESXkFnbMfELCw5WveuS5uJA01uQAa+w2TPUVJj+B4k5mfEiVFJSMyu2ZkVgjWA8JOYeze5y1UGbC3YR0eT/lQtPutsDaLHRYMyd5Ckp7wOgRO8CvyJNwBl1POnSzSyYbpAKJ4rlUAA5FtxLCTSB3jXLElg8kIHe3k1yqgZRlUWFwSc3LesbcXKjjpt24+/G3v8oi4EpfxLtFhjhmw0SSqM8pV41ClVM5kVAGI8JQjpYgU6LAnEvdcfawftSovFUqwh6HWu0lrOc6a1LVL2c1FKWyzsNjb31NlKUsfEpRa0jj0Y/vUoKqW8nF576yuf9x/eppCgC1/tif8AzH/5H96rSFelZHGJ/wDMf41NIU0q7/R5xp5XaCZiySKVIJ/ECP1q27FWAq7jMM0bth51+0jCq2bUOAABJ5hgL+81zp2OjfqC9n0mePIxuy7cgUQh8cjMPs7R2WyqoAW2ptY3te5pbZAXW/daXYJihLIHEfCdDhGF+q4fFYfvczySRSiVyxDlJPDba4ZQAQBcEXrfkNaYiQvMYU0jMprXE80l/CeGDE4yCBpXiWQPrGRfMill3BHWs+IxrgQV1+uSyQua5hrlbPw9MOHjRi4M0pDNa5VD3YOmmrJIfhVZhGoNCvoDHaXynygeJIcl7eJCr2vvlIa2lJx3hsgW/qMZnxHV9/2T3j7I00ssbMyTdzMtzfKZYyWAtsNF/wCNaM0DYrk/09ep4tIuHknv2JvaRVXyGVibfL4UmVoDGbcro4cz35koJ2HhbYBriYk3AmAHlZPF8fB/xFVKAI2fZVhuLsyajsKUPC3LSYkkkhcigcsxJN/UBHH+40yUBsLR7rNjPdL1J++wFL2DObFSH7scJ9LsVA+b3/2+VVQbj37qSudL1Nrb2aFhfFjIRyjDSH/aCwHxVR76KL0xOcq6mTNmRwhG1jHuvQ0KpbySE78gAOgCiwA6AAVZJcbKXHGyJulooKy9i5Pq2AxGLt48RIVT/wC3ECo//LvPlXYibpYAvBdQn7s7n/NKjcTxzOxZje/KjCw0hPrBq1KU3DccY8RFJ4dHVTnUMoViATroDYnXlWfLjEkLm78XsiZsVa+N8dwzSgv3ctsSylwgkMeGUKy5BbKQXvrY7muNj4k+j02PTdXyfnymlwUGO7aICTh0kzFYQXAEebupWcjTWzKcvv25UyPpcjv9wit9ueQq1gcLPBeOT4uUQKI4s0rShnLSWKu0yqATYa6aAXA5Vpb0uMGySdq9vFKtZSni2JnjDRfWGKlmYgWGrNnNjbMBm1te1am4kIINfCEuKTuS18xzEm5LEkknmSdTWkBrdgNlSc8D7QPh2UjKVHIi4tz0qKLbj6K7d9DbI/3fwNzX06VFS7VJ2UwRFjhYfcgHzGtFSukgWLhCuYxBGTcgnuy+2+pBrP8AiYw7SugOl5BZrrb7hFT9guHzLmSPKG2aNyB7hcj5U8U4WFhc0tOl3KpnF/o2aE3Eylbmxbw6ch5n0rJPkGI0QrawuNJDxfso8UbSCRWVepsfcpqRZQeaKt0dI2bgUeIwKYjDraRDllW/TnrtyPvpxfpO6UOaVdHB5eaHTc8v2qd5nuj0le/sia1wht6iq7zLq1A0lOuyeDljnjfIw8QOun/uqMrL5UDSmva3Bd3i8UpUHvCkisQCwSQG6q/tKBIjaA/epOYSKI4Xc6Exj5HB3PikhwWFyK5aQuWYZVOY5FGa9yTY3uu3Q1lle1wFBd7Fx54Znl5tvj4TPhEjrh3i+59fjcm1zZoiwVTewu0Vj/qNbWO1Y/6LzWVHXUC0eXD+UoxOLeDLiImKyRaqbAjxeE3BFiMrGs2I4tfS7vXINePr/wCn/wBIziXhuqkkRrlBOpbKD4ieZJu3vpTndySz5WnEjGNhgNO9Wg+Hz54EkYi7FweQ8Jt+VFNFocA1K6bnHIjJlIU8RRIlUNoST4mvYDQAdBct8akrnvqwg6fDDBJJThuo1mijRrEC7F2Ja9za2g5DyqjrkptJ0Qx8Z75tY9W5W2ECiJLf4haU3PN9APKyovxNXNeoD2S+maCHzA/Uf/SG4VIg79FvmMoJv0VSBr/qZ/lRz2WNSOmBoy5t/KJw8Cp3hBYtIVLE2sAubQaX5jf8NKfLqaGLbFgiPIdkE8/wouFoD3s9yTITGnTIhQs1/MgD3GmynTGGLFhM/EZr8gcDYKRJBmKggsWVQNtX0UeeuvlelBlhq2vyhE+SzxVfqtuKNaNsrL4UtmOgJAuW66m9vdUZRkAQyukixHOd9R3/AHVq7WHusDg4EBUCFDlO+oBN7c/3rrleEJXO8WNQKsKgoRUUW8CAsAdidaiiO4viQ7WVcqi1htpbSqB8qBD4bClwTcACqLq2Clqfg8/dTxsDs356frRKKDGyBnYnrVBRQ2q1FPDhr+QqKiUYmKEQsLEHcdfWq5VL6C4fjknjWSNsyNsf5saKwUdqj/8A0xLhJGmVTOgzEZWysoN9wd7eRPpSBjN1ahyVsd1GcxCM8BG9j+JQMwMMkzGS+ZChyBuZ2svx1poxuy7e0E+cZ2hrmix58q4zRBhY/Hp5jzqpY2yN0uSGmjaqXH8K8aOqqCrDV2sd9CNidRzrkOxXxusp+sEWqZ2NmbB418NLbJLoOhO6keoroBweywsrxRtPsZBJHJa0eS7WWwOhNxyJ201rmyRtB0+VrYQQCoHd3LqkanKALGyi58lGvK2vKliMt+oonO3oKfBNKr3kjFiRY5ACPS4AuNassDvoKtoG/sie0PB/7Rw6zReHERXyXNhIvONul7Cx5EdL10YntkZochhmdjyiRiUdmOzrPrPG0RAvla1/eOVcLPkMB0NK9BL1hzo9TBVqycU4XHLA8AbuW7xJFYLfVCpBtoD7J361q6bmxiIsed1w5WyOeJB+6Qj6OcJos+Mnkv8AduqA+4L+tdFmRij6EUuRlyinEkIqXsLwxbs0c8p3JMshv7lYA1H50DBY5SmNledN/uvYXs5wokhMErEAGzMx0Pqxqm54cLpDJjujOkotezfDNb8Pj/4fv56U0ZjSaG6X2zvusYXgnDdJEwEWhuDlBsy67eRqDLaqDTuosV2Y4UBmfBBetiy2+DDnVjKaRdKaTV2pJex2AeJIu5eNUZmUpI2YZ7FvFc3Byr4T0FT8VGR6lGF7TqbykmO7I8Lib7XGyqim7xNKDmA+6bDMNvWia+InYbrQ6bKLKLjSqMCgl+5704dWOVhCAqB2LeK18ou2lztakZLC46gOF0um5nZGguq/FI7AdmZS7TRRyzspJIXKq3KlRbMdSAx2JNKidJKzSwbJuV2oZu7K4l13XhRYThcs2Jgw0mHmiDyjP3kZA7tLu3itY6Lb30+HHMbtTkPUOrsnx9DBRPP2Vl7WS97jnWwtGoAt7q06r3XmiVz/AIlGTI5A0vp+VE0oghe7PSrUU2Eju4DEKp3J5Dn8qo7ilDuKXsSbsSB4b6emwqmigqaKCiBtvRlWsqSLaa1FFsASdtfSpSlouLDgatUQ2oZ8byX41FaDJJ1q1a7HiuMnBOsECWRjmta9id7HpzrgY2RkzRlzdh490TqBVsw2PjljCyFczqboTqRsdOmtdGDKMcQMuxHKur4SDsucPgonWMyOrSOSLA92R4cp102FbcnPZIQfhXDA9ztITnBdpsPISA+VhuH8Pz2PurKc6JvK2S9NnjFltj4Uk2PilRgLEAEgsPDfkb9POky5kT2kcrN23NO65h25wByJigyFkIUsrEliDoQCNNqThygPMaqRtttWXDTDF4aPEZ8pCFX89rgkA21HzpuXHtY8IInG9HhBTpqCxjVQNCSRpqoGxItprasDSDxuVoIrhYxuMWIBppIQultXLEqOel7+Wm1HFE+a2xN3HKux54WnCeKq5Z0lTQhQbsMzXBuNCetXLBJjnS4b8o3EOotTnA8WAd2ZkYsR/dkna/UfrXJzIzK7U21r7EpaGvFeyI41hzMFZAGHT1rFjyCIm0UGlmz1JgMErLlcXK9aB8jr9JVzSlptnBROFw4hDAezuB06iq7znbFIe8y17qpcQLZ3FhqbjfQE39K6kMlMpdI4zZGNP/lqVWJGXvIiADfMzXy2vppbe9amyNaNxuuVO06tK3ljJbNdQAfE12GW4FtSL33tYUxp23SHNA28rVpSQZGkhyi/izODexB3GvuG5qy4CmtG5U3dv7Kk4ntZiF/uwqXG9yeo5npr61vGM0H1KyKFjyhcDxGIx2ns+tySL6k735amlTQy69TF1cfJxxDolTHh+OgQMsMuVXFnW5sw6G+1Le7KAIcE+JmBYc2rT3A8TaG7xnS2tjvbX+e+s2PI6N6d1DHE8WocjhM5+1UmQFZIz4b6kk2sb6EW3099dJsruDa8qQEi7ORlopp2tdixv6evma1nYLO7mlUMdG4IIsdwbXNMic0ikwilLh4GYZrAHoTage4NNKAWsiHfbQ2JvpqLg3pYlGqk4w1GH/NKJomBsADpvemg2lKCRD8aJu+wQlb4SHOLg6XpjmFnKolFPIqDz6DegVICbEFt/lV0ipbQ4UnU6CoTSi0Lj7vxNRDa7z2hxREX2UWeZbECw8PnruN9qyiWKIBjeEZa4i1Sp+0azOPrMJjYaCSIlXXrodx5UbmiQcWgFhXPs86Kl0YSx5dW8II11uLXJtbfpWaOMRyF1bLQJdTQPKzxHhGExQDFshGl1spI3sQRrvTXtglWvG6jNj2Gmx8oObhh7tVDkRqLADxMwOmU+HbnXMbj+o2EMuQJDqPJ5QL9nVeEKwZWII1JbbbbYEda0jW07BZ+4C0AlL+xHCp8O08EyfYPezXFr7db6it1hw3WcmnWEN2kXDwOqu5LSMiWYk+A2BffTLYH4Vmhidqrwm9ymGuTyhG7Z4KLEyYefCMYo3ZMzt3uqkrnKEXHPYnQ7VtijETtTNrQdxzmi1ZXTDNIs0YhCWVlUL4GAuVYZed6x5Ek7n2RaayQAaQVjHYeCWRDGmVwfEQbBuhA9b1gz6ZFqDaPldLFzHu9BdYCsuDw2RbV5aSybSZZNbrUkUIFz1qw0lC59rZ471DGRuqDqQGNw0QViQL2pjXOWmKSUkAcKsYeKO5CjxAe1qbAX2tXUjk2Act00JvWoIoFmkcOxYEZt9c4sNQNLAX+Na3TNjAICwvw5CNR2CkbAoobVtd7g6/O2ut6I5Adz/CazDJdvRtIZeARuD4GYEjLlN7WOoNuZqz1FzU0dMjHLqSjifYxog5MgjWwuGvqCbgbanT5U+HqgkIGm1nkwYyLY7ZVhOHEa62vYHqeg611O6K3WIYrhurTwpUiCgsSzWDC9wD+VcecueSR4XosVrYmAEmymGN4KrR/ZkhhpYmy2OpN+mlasSYyDf8AVcDqWMIJduDulvDeKOkbx954fZUcj1I9961n1HZZntDWAnkqZY4TYmXnqGB5jy/mlB62nZqVYtbd8mVEDgKLqTzAve+19atzSTdK9TfCVuwLyKGujAa9CANvTalPttOHIXSxm643Mcdj/wCWpcNgy+iuGG9+Y8jemicXR2WabEcwam+ofCbYbs7G2kkwRQQZGJt4L+JV8yK2wPa024Ln2kWPxCKzLBfuwTlJ3y30oXOLjZRgJcynnVWjLSOVNhlW/iNWgKONiLAg0p5TI2pYMJ1YCmA7ICu6rhdSzOW5AHkDuvO4rkDFKZ3ggsXwPDyWzISRzubnyJ6Vtix3MF2kuk1eFPgMFHDfu0C33tfWr+6BAce46IGRQMzvcgbAAW1Pxq2kO2qqUJ2RHGcTiDhIpUCgM6iQC9xGTbMKLt7WoDYtc44h2uxgkdVmIAYgAAbAkcxejDG0maUC/arGbnEP8h+lXoappSri/E5MVKZZTdjYeQA0AH83vRBoCugjpcMuMAOZUxQABznKs4AsPEdFltYa6NpzqKgaVg7E4TEwrNFiIZEjWzrnUgBiQGCk6EMDfTmopGSaYSOVNi4UrPw7EnvkCqDz05C9edznvdH6yuvhRsMb3VXhXtK4zACFmOxUgWtLIwUNrDUEukDZWEn4hwnORZsvXzrO2bTyFvgy+2KItZw/BlW5BsToahlc4aiqkzHPO6gPBI1bMTY9RoaJuU6wEz8bI4UEJjhEo0b1LtqPn8q0hz3GxdJsRkcdx+wUM3E1jyqLtYeLIAovyF7a1ceI+Ym9vulzDQ0vcPsNyVQu2eLDKLA3ZyT6W/8A6FekxMVsIG4KwvzXTU2qaEKLyKiKLsAAoGy7X289SagB178LqTTMbDdb/CC4Rdpsp5XB93/qjyQGxpGA90k1FWPi8ZYBA5UHRrW1FtvSudjSllkLqZWKyfTq8FJ8ThwrlRqFA39L/rXWxH6o9R8rzvU26ZdA8BRM6jcj41qtc2ivYHiJUTxkB0dbKCL2bSzA7i1DIQBabFEXuDQgseREluZ/hrLCDI+11sioIg1DYLE7FDZh/PeKbJH78LLDJW7TumYnMosrZX/AfZf0B2NLa8xc7t9/ZMfAycEtFP8AbwUvOJOxVdPK35WraKPC5paRsiJOJ5lVSgAUW8Om/W971KVGzyoQ8fVh7gaiia8JwYddGuL9LVgy5tBXV6djd0ElQcTwWulviKZiy627pOfj9l9BdozWGtEATwuYSByhsTj8oFtQTY2/nlUjgc+Q2aoJLpx4SyfjYuUUjMFzW3NrgfElhYc6a4MYObVxNlmPpFD3Ve4vh5jiO9cBlVQoAbUWuSMu5YknQXqmua7hOdjujFcpf2n+kRsQiwYdDFEAAWPtN6DZR8/SiddJ0cQJFobsz2mjjd4poY5EzffUE+ZzWvf30prdt/KdLs62eEB28xMDYgLhv7sKCRpo5vcXG4Ay/E0cUQZdJb5nSAWkMS05KRsSVSFZ/tWX2UkcIP6jYeg5e6poDtiradO4Vp+jviAaTK7kZiQGJv0sLnaud1fp8kkHeibYbyB/ldHFzmRxmJ255Hsuu4aPKALk+teOY4A2qkdqNoi9bO4A20ulqTWd0mpWtSKzvAvdEh55yOWnW9LDrGkJjWAqocW4jdzle5Ommw9/7V0oIttwu5jY1NBI2SmPDZmF221F/wA7VsL6aVtfK1raA3KJ7gKfE2n+k0OqxsVhc9zuQoMZwyKUeJhl8xb4GmRzuYdkp8YcNwlQihwqMY2JY+yCCcx5C/Ic61an5DgHJIY2JtNCH4DgcviO+5NXlTatlvw8cRt1eSmUgu3oCf586zN2atxCZJwpZEGUjOdwwy39CdD8ajXEeVx5ngvJc1aS8FKC7wqB5gftao6SQHkoWCJ3FJFiMPGWLqoVQLXsNep9K0Nkfp0k7rRDjMbcpFBVbiR7wk8ht6V24GaG0vLZmV3pifHASjUHpanVeyBpPKNw2KvYHQ8j/OdIfHW/hao5dXPKPxYzrn+8NH8+jfofdS4XaHaPB4TclmtvdHI2P/dA3rWuesqtzpUulYF7K5dk8IcouLAm1/PeuD1KUB23K9B0z0REqDjuB8Z8qPDmpqbnQiUBw5Vwkx4P3iffWyXqUcezG2V5qHpE0m8jqCX8X4uIoywbXYDqx2/f3VgGTPkv0u2Hwuo3p+PjN1VZ+VXIIT3cxdx3rKpIO4XOjF3/AACy3tvbltfe1l7eELpGtOyTpxOdGjKzZoiwy5bkDKRcAMMyNr5aHoa1NYGhY3vLyh5uHSI5JXwB7ZgQw3sPEpIFR/BRx/UEAo8bHzNvjRtHpASZD6iVkxEG9HaWm+AwucAAHNa9tSW3AAAqlRWeNYKWBgksbRkqGAYWuDzrVAxtaigNhL4EGx2NaYMa327hU5xrZW7gvYrEYiA4jDsmjEBLkMcttjtfXY0WTP2pNLeFTWlzd10PsRxRp8MO80kjYxvfe69fOxFfNeu4zYcs9v6Xbj/n+Vvgss3VivXKDiNimrN6YHgKUtHYdaU/fdWAqv2pMmgt4TWzDDRyux04R8+VUsa4iUu17DyrrRAyHSFunyBG3Vaqw4k/eo738J0BGU2O409a6vYZ2y0LgmeRzw9y6BAy73tfqb1wHggrrBBcTxSRrmzCw5X1J6CnwxukNUgkeGiyqyHaVy7c9gNlHQV0qEbdIVQRlx1OT3BLYVz5Tuuq0UFHm8VrXJO3UD+Gira0uV9BMmYn7hXzpFC+Vgta47HOgESSN4wbi+y7H0vtToSaLj4VNha94FKvdoMQFURjdvyFb8GIvfrPhI61ldqHtt5P+Aq8moP85iuwvIO5tA4mLxsOouP58aIJ7XW20MyWq02024VjdRm10sw6qf1FY54zW36fddLFmBNO+x+yeydn1YAxve4vr+9ZGZ7hs8J03TRdsOyiw/A3ja7L6G9MkzWOHpVY+A/UbCvPA4T3CKBbxNqNb7An5V57KfcpNroGMRen4Szi+CN81zdiRY+Wxv0tatWPMKpPDtR+KUYyKL6D3VDqcaCTsBaTTYl8UxMAV2iKhAbLq+a8tj7WXIAP9d9dq6+HjCJtnyuTlT63UEnSVld0RS9wRPJJdbhtxc/3a31udSQPSt4CxE2p8HDGQqRRMy5s2d2JDSDS0aKgaQa67XsLlRUKpS4548OkiEgzSe0osxHiViZXGgOmkabHcm1CRaNhoqtpvemjhJKZQC9UllG8K7RfVMQjLaw0Y7lbnl+o86oiwrAK7VxfhEXE8IM1gxF0calG6+anmOYpkUpabRVYXC+I8Pkw8rQyrldDY/oQeYO4NdqF4cLCSdlcuw/a98JGY+7EiFs3tZSCQAdbG+wop8ITnUDRSe92024N2ljjkkPclFlkaQ2bN4nOt9B8q8x1j+mZ8giSJ1kDg7f91qh6hGBpcCPlXaDHI6Z0YMvUfl5GvDZWPJjyduZtOHhb43CQW0qE8Vi0s1yTa3nSnxGthS0jFk8hC4vGhGJa3leqjiLgnRwl4ACUx4lZvDJOyAfhX9a6sEMbDbtlsfE6EWxtn7rGLwaMCned4h0s0qi49Mlag4A21ZvUfqH8JD22wQbDh7gsjA/3gfwnQ2GUHmPhWrFk9VHylvaTW38KDgfaFEiCvIPDoAYw+nIX68taksDnOsI3PY1t/wDKXT4eTFv3hCLpZUAyi35XNWZmRDSFnjnBd6lnDQW0OhG/l/LUt773XooWjTYTWEWFZHblOKFWQGTOhDeEjfbXfzptEMpyQ5gkdYOyIMhA1u3le1BsT7KPxhXpS7DMBIxcgMdbE7L7+laXglgDUqENicQ47nf9FXMfjO8kZuWw9BXZx4u3GGrx/Ucjvzl36D9FBAf5/POtCwuUWMFmRvcf576gRRHYhDMKtOC01BuOVQixSYx5aVaezvFLjIT6X5Hp6VyMzHr1BegwpxI3tn9FYjJddrGubVFdHHJBIKsnZ/GZFbmuptzG2o9a52UzUbCz5sWtwKV8fxIY92Ll7knXa5JAHTStWMwi3HhOxYy0EnhVHtrxFFPcxG7ffI5D8Pr/ADnXW6dA5w7j+PC5ObOB6G/qq5wuEs3953dho3ncaXBB6nTXwnQ12KXLtWFJ5MlpcRDLHewLg78tbam3UGqQoXE46SzhMRGl1/w11Ya+FXN38sosNdhUUSnFcN7tc4lR9dVHtDrcVLVg7qKEUVoHbLfF4rKMo3/KrpCAmfYvshJjpALlI7+Jtyetr/nVFyslfQvB+Frh4EhRmKqtgWN22te9t6sBWAqr9J/Zb6zB30Q+3hF/9cY1KnzG494506GYx/ZUW2uKRykHmD0rqxZAcLCS5vujYOIsOdbGzArO6EHhWnsp2jKMy7qVuQeosL/OvK/1ViRzRskH1A/wur0eH1uaTtScRcSQvn9k35CvHOgdp0r1mgFmlptFYziffGyC2lrnU0uODt7uS4YBGPUUPG8yG+RX9UWtQkYlyN1cIscQP3oox55BQmT2r9ksQD3P7oXF8QdwVUQFSNQyDamRvDTZCF0Pyf3XOsVYSnLsD/PdXcZZZZXDndbqHCs3AZrc+dcvKZaoFGY63fN55T8QP2+dJj+hep6e/VCLWMY1oZD0Rj8iakYuQfdaJzUZPwqvwXHd2wzHwnnXVyYdYpvIXIwsrtup/wBJ8qXivFD3n2UmhA67+WnpQY+ONHrG6vKzXB/+k7ZLpMR3hvI5FgdVFyfLfatbIwz6QufLM6X6z+oQcZrYuK8AFExrYVElxtYxqeA+VjUUiPq+6ElGvz+OtWtAWhqIlpDMUa/x9P3oXtDhSfFIWOBXQ+z+LSZLSSlLWsQuYG+xIGo9RXEfA1ryCvQid5jEjNyOUbdu97uNu9tp4LkEb+tZnQ/C3Ryxvj1O2+63PD2uS1wee9/fQF2n0oHyhw9PC5VNKWYsxuSSSepNena0NFBeUJJNlFcPx8sRtEbFrC1gbnYaEb6ke+rVFOsIk65nklVQd7BD4mGXc2RTZeVzptvQlUpJzI6kRzC65WsQreyRY3UZhrY6rbzqKJJxXFzmyStsNLW8QPPMvtXt8qIBWgUY7A2qHZXVrSGMswHnrV2gOy799GWEVISRpYAUtp3tLbzaJ7c9rBhVCprK/sjoPxHyrRBA6d1Djyqe+lTeD9tsTG4aRu8Q+0traeR6+tdZ3So9NM5WXvuBVP7QQRtPIYj4cxyki3hOoB9Abe6uOC7GeWPW0ESNsIHBcMllYIguT56DzPlRydRjibqJpFHjue7S1XHh3ZwwrqQzncnQegFebzOqnJO/AXfxcNsIu90ZHhJP6LVhMjFs9SISy89fKln1K+FFLjzsJCPhRiIc0hte+s39qRvhV6COGqWEHxKULEzCQk2tb1p0LSXgELJmSaYzXKp5WuyCuCnXBpdRWDJb5TGphiZryn/b+QH51nY2mL0vT7EQWeJYnLBIT+Ej3nT8zUhZqlC1ZT9ELnfCqXCIHlbuxa1rkn7vn/1XYyHtjbrPK87hxvmPbHH+FBjCUdk0uptf0p0QD2ByzZD3RSOZ7KOPEkX0FyCL25MLH0ojECktyXNUsCczvTFgefARMa1Ekr0wvmHkfyqK27UUC3L0H5CrWkLQirVqCQVExqc9mMUQ+S9rg28r/wDdviawZsYLdS63TZfVoPlXDs59mTJqLaAi/vOnn+VcmdxsBq6hArSeFZ17QhhaQLIP6hr8RrQiV9eoA/dZjjtu2GlwuvTLhpz2RjDYyEMLi5Nv9Ksw+a0JURmM4mF18TFtiudAQCb/AGrHMy30sgUaeQFVSlLTAcQMrBLSFmsFGZ5he/RmDL/qVh51CrpTdr8NaLDMfaPfKdz7BTm3i+8d9R1O5gUpVnJRWFKRGF9oE71Aheu0dhMfdAnWx/6pBSQueds+J9/jZnvorlF/0ocvzIJ99d/DaGMCB26EwWJ5E11GOBWWRiNGHSSVEvqd7dLc65PWy1mOZD9Q4WrprHPkDSNirXgsIka5Vso523PqedfO5ZXyG3L2EcbIxTQpJ8tv+6Bt3umqDDnfejeoChpg4P70xhbSAg2vLIv3gD6VZB8KtkNJiEv7NMaxxQOcAheKygxCwtdrfD/3ToGlr91ys6QOIASNlrcCsCzDiSgJG/KqdHq2KNgsozg3EszHPuedJyYKGy7/AE7JAGgqzFFZbEAg8jXLBc07LruAdsVX2AwswUAZJTa/NTyHpXSF5EVnlq5m2JMAB6XlLuOcImu0+QmNtbjW3LUbjatmHkRlojvdcbqcD+86StkDhOHSMMwjdhyspI+QrU6eNpouA/VcwxSuHpaT+iIbCyDdHA6lSP0qCaM/mCUceUctP7LySADzo7BWctNqOJrk+hq7REUFARt6VE0FaZatXainjqI2le4bJllQ+YpcwthC14ztMrT8rrODRMi5bbDSvKP1at16M8lRzQ/0/Oja8+6EhchFerXm0dwWQrLcbhJbevdSVSiY4mSSaKKMvGCihgliDl0UMWtlFlANhbTXU1SiY4Y91ie9kKBmASMKHQZ7AeJbXC2te/Jwdaoq0n4rjpJokaU3bvZd+V1h09BYD3VFYSwVEQW+HPioglSLpn0e4nxqPMClnlJXN8XKRLJf8b39cxrqwyEAKELaOXpW1kx8ICE54UABcGzdf5yp0mJFPHpkF2kd+SF4cwp1gpVJAZ8rHbTQ+/l768ln9Enhd/pN1N/ld/E6rFI31mirJj+BywopdgM2wvc6enrXEmgfCAXjldOHJZKSGeEAuDbk9Z+408haKKlXAfiYmh7vsFKQmLwJO16bHNXKBzL2SrER92CW2HM1sY7uGmrO4CMWVD36ywK1iFEjA9bWXW3X30zQWS0fZcmd4kdYW0uHSEqxyzQSC2YAgjr5q69PzoRIX20bEKxDRBdwUpx8GUsNwDv1HI/lWqJ9gEoxF2y5v7JbnykEVrrUKKAOMbrCe4HiJ5mudLALXcx8snlF4xBKFvurA/8AVJjcYya8rVMxswF+Dad4aa6jxe6sb2EHhKmrUm2EnFgNKzPabQABYxL9NKjBSooLGcLWQeJFbztT4sl8bvSSlvgZIPU0Kp8Q4E8dygJX4kfuK7mPnteKeVwczp7mnVGLCzg+zjt7bZPLc/sKGXqLG7NFo4OlyOFvNInF9mkVSe8bTmQLUmPqLnOotC0O6WwDYlV6bDMBqNOv7jlXSZO1ywy4MsY1chL8tmB86c7cJcR3BXSsMHEaMACCorzLy3WQV6c3yiRxA7FbUBh9iq1Lkt69SvOKXCzlGDC1x12N9CD5EEj31FEVhcXmnDPZQwKG2yqyGMe4Aj4VVKLGOBRY4zbMuZmsQbMx6g2vlRfjUUWmOx5kIuqra58N9WY3Zjc7nTy0qUrCGvUVreI6irCFyuXZDHBJVJOlxQOCQVW+00WTFz6HK0rsvmrMWHyNa43AtVhAQS2NaopKKohMIZraiukyQchJc1GDHbetPEgSuzurPg+KSPF4szJHYAm5C5rkLfltpXkP6ixv9Rr28EbrudGl0sc082tziWbY15zQ0cruarUTmXrRAR+UJ1+FFLxGRASzWAoxAx5oJbpHMFlVniPEHna7aKNh+p6mupDC2IbLmyyulO/CJ4TiAA0Z2axHkw/cafClTsuneyS5uy9iMUVDR7q1jbo2ouKkbA4h3kJ8UlRlp3tZwXEu7QEnxhrG/wB6Mi2U8iNKt8Opxrj/AJR629sXzf8ACW8ShKGxFuY8wdq0wODhaRkxlhorXBz2q5GWpBLpKaLjdN6x9re11Bk7UmXAsUkkjRu2U6FT101X1rPkxOYzU0IGzh8mkq1x4JF+9XKdI5y1gUiFyHSg3UU0SKNjQklS1FikB2IomWFVoCWOwJO1Pab4UREvZkTIpSfeLvSmW5uQCo30Bud/w12Y8YAc7rnOySDuNrSzA9mlfFTQs7BYfFcr7aqwB56aa6dKvtncK5Mm2g0mXHuwUMt2SQxsuUnKgYNfX2Va9wOmv50/Fa5npLiQudOWuOoCk6wnAgkYXvCcosCVGvhzAmzWsR+lYn4Gp5Nrd+OIAFeEo7Q4X6vIFvnuL3AtzI/SkS4/bNWnwz9wXS46sJNegXFWREaiibYDBl1d/sVOq+O43C+IWO45WHWqKiaTwALnMWFNh4gXN7g8rADUW+PuqlFWMQ2ZicoXyXYUQVhR5KitZVDUVFWHgOHLOo1FzyqnJBTPj2BMwMP30a6m359AQaWJBHuSrjaXGgqVNhmRirqVYcj/ADWtkcjXi2lE9jmGiFuhIrU15al0pEZiQALk8hrejMxVUr32cwmJgR18Q7wWeMrfa4sb868/1HqRlcWgbBdXFwQAHk0jYuFy8lb4GuIST4XX1NHlHQ8Jk5ox9xpTg48Aq+6wfmCpfaeUtKUAsqG3q3P4be6uthx6GWeSuflP7j6HAScoRWxZuFGwNFpBS3FFRz5yL+1tfr/3S3R6dwqadqW82FJGgoWP91V0vY5M8AJ9tPmDp+1SK2S14K3zkS44ceQk2Q7ituy5VreFXvtVEBE0utEhDe+t+tLraky97Vn4L2mZPDOpdeTgeIeo+9XMycBrjcZo/wALdDluaKeLCu3DcJHiVzQ4iE+WYhh6qQCKzDp0o5ITTns9imC9myP8aIf7qn4F3l7VX44f9JS/H8KjiBZ8ZCPIEsT6AammDCFfUFBllx+kqmcQx7SXUXCX959f2o48drNzuVo16lrFJKWVUdlZrKDmIsBoLnkB8qaL5JQylobVK5RcBjGrcSLNlsTZiSOYvmvbyonds7lywNc8cMRTcMhO/EJj6BtPnpvQh0Y/OrIefyKHhfD0Md5MZiM13U+0cwDFQdd7hQap0sRPqeUWl4AAYFtPhMJfx4idz1K38+Y6k/GgJgP5iiaZhw0Kh8cwyCeSyKPGeQ612vC5aGXDp+BfgKiij+rp+BfgKitath0/AvwFRRZGHS58C/AVFaJiwqW9hdvwioojYsJHYfZp/wAR+1QKjwrT2fwqXU5F3/CKhSCn+BwyGY3RdxyFcjI/3QFvh/2yrLLwuBvahib1RT+YrqxtA4WZxJ5UeG4Lhl9nDwr6RoPyFNJKFVD6Q+GwoYGSGNTmOqooPxAp0SW9XqBfCvoPyrNpFnZHZoKWqpWsGqdwrXz/AMajHfzaD+8fl/U1ZTyt7fpSt0HQfCiCByGkQW2G1MCUUIvtD1o3fSgHKbrWEcoigZz4WHn+taG/WE2/9ErZVFthTfKytUTVZTApIhS3JjE1wyC2w+FY3crosA0qFYV18I+AphJoLNW6jZztc200og0eyBxKxbWjcBSFpKmirOVuj4R/Cz9o3oPzpE30Ih/uporkEWJpI+lC/wCpOsEdP55VkkT4+EyjNK8qyop0FthRqB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058" name="AutoShape 10" descr="data:image/jpeg;base64,/9j/4AAQSkZJRgABAQAAAQABAAD/2wCEAAkGBxQTEhUUExMWFRUXGBobGRgXGBwYHRgYGBwXGhwYHBoaHCggGBwlHBQXITIhJSkrLi4uFx8zODMsNygtLisBCgoKDg0OGxAQGywkICQsLCwsLCwsLCwsLCwsLCwsLCwsLCwsLCwsLCwsLCwsLCwsLCwsLCwsLCwsLCwsLCwsLP/AABEIALoBDwMBEQACEQEDEQH/xAAcAAACAgMBAQAAAAAAAAAAAAAEBQMGAQIHAAj/xABCEAACAQIEAwUECQEIAgEFAAABAgMAEQQSITEFQVEGEyJhcTKBkaEHFCNCUrHB0fBiFTNDU3KCkuEX8SQWc6LS4v/EABsBAAIDAQEBAAAAAAAAAAAAAAIDAAEEBQYH/8QANhEAAQQBAwMDAgUDAwQDAAAAAQACAxEEEiExBRNBIlFhMnEUQoGRoQYVsSMzwVLR8PEWcoL/2gAMAwEAAhEDEQA/AAsVgZVPjUi/w+VekBBXMtDCMiipS1k3NXSlojA4UuwFmtzt0qGgFRKu3Dex+HmUgvIG63H7VhmyXsOwRtAPKjxf0YnUxzA9Awt8xQjqLfITO07wqjxLsziIL95EwA5jUfEVtjmjeNilmxylQgvsKdSrUpk4c5YJkOY7A6fnSZpooWGR5oBE31GgjW4SkVziHyBRc5LMQeQ3tXIl6w14a3Fpzj77UmuidHIGSgi+E34CodVkWGIouoLsqMADa5F7Dany50UVMldTz4G6AxEuIb4XVOCYwSxghcttLXuPdXPmbpeRa0RGwmFLTVmorXqiixaoqpDYjBqw2pjZC1KdFaqWK4I8s5W/hS12II3F9Ou9b2ZbA35WV0LrRcnZiPS9z1B2qhlkqGMhOcFw+OJcqKBblasr5HPNkpoYB4RSuNrUsg+6MOA5C37tW5ChshGGh3hJuJ9l8I+Z5IlvbU21+W9PblSN8oTA0qsP9HcZZZsPOY1JBUMp58tbH3GtTeobU4WgMB906HYmE2Zgol5sgsG8yOvmKV+NcDtwr7FikbHwgoLZVIFT8Q1yWYXNS3iQPs9yTfyrRHX/AFJRv2Tjs7gURbqpUnrWPJkJNWtUDdlnjmEU+MQiSTlqF28z60uOV7eEUrAUvwfdMPtsO8OuzqrA+eZCQPfRfiHJfaCc4XAwaFFQ9CLH8qWZXnymtiaEdalpq1yDpV2hLQtHt0ohaU6glA4BGBY+IedafxTjwkmLTyk+N7O4e+bumJvtyrQzIediUotpV7iHZaRjeOLL5A6f9VrbkMAolDRSN0aI2uysORFrVpFOHwhTvh3ajKLSJmI5jSkPxg7gq7pWzh/bDDlbsSnkda58uDJ43TmTgcpvheMQzDwsCPOsz8eSM7hO77HKCXs9h5GziNQ3VQBRtypWbEqu01+4S/tTwoLh2a98trXHmBv76xZs5MDgkZMOmMlc7WbIHkTKfCWGZQwuAeRriMhJlbG6xZHHsVqf1Rz8eJhHrYa//J4Vbl4mXgdHsCbMtgFBF9RYCw/916duCxmSHx7gbG0EmM5szZK2K752agCRBRsAnzRD+tIldqeSU5gpMxKMxXmAD7jf9jQI1JUUUckwUqD942HrYn8gaitQ4+KRgO6kEZDAklM915ra4sT1qKl6aKQyIyyKIwDnQpcsTtZr+G3ob1FEDxTFZZo0Ezpmt4BCXDandwpCX21IqBQ8I6VgbRndlJH+0rz6+IfA1d0UNWKUn3/9v61fhT8yjwqsinvJM/iJByhfCTothva9r87ChRLaWNy6Mr2QXzLlBz3Gni+7Y6+dRWgOP4hlQARzOjaM2HI7xCLEGxIupsQbXIuNLEkRUhpcXiSFmMC90BmMRu09xcDKAe7zWtpfS51q6Vak4wspZFLCxIvbpfYHztv51KVawp6pGvWqKqC8BUVoPFt41H9LH5rRsS3cqMPtfSrNIUr4kihwVGVgN10J1G9t9qAtpS1YoTdQfIVSct6iiGxLkC9MYLWeSwUog4hJJbK6fCtLomN5CR3HHym6SaeK1ZiB4Tg73UONw6utrlfMaUTHFpVP0kbKs8S4Jh7ZpHYkbmugzIkvYLMWtCp/FcPCG+yJI866EbnEepKJ9kJDhSx0FGXAKJgvBZ1XMqtb+ml96O6KuiiOGdpJoDqxI6NQSY0UgVte5vCZcQ7VjEQPEx7tmtZsucCxB1AIuNOtYJ+lh7aBTDLrbpfwqZiolw8JUSGbOHJKRkBGb7trk2N9/WufkdPlEzJAOKv7BLdGHva5vhHcJ7CfWcNCxxIiY3zo6XZNT7JDDcWNjWlwe2UvaDuusc3VGIzuBx7hdb4agAdVOgsAfRFF/lWR13ulsKEbhOI7tR9dcSgm8vdR3Kn7hXLl5XvvVJikl4diCIgMYylPbPdRnvdRvceHS4061FFvNw6VmkP1lsrD7NcifZMLWYG121Gx01qKlvwzBTIriXEmYn2WMaJl06KLHrrUVobM2FgkbE4sv0kaNVy3FgAqjxG+tqJjC801UTQspbwrCYyQrIOI54TlYf8Ax4xnXmCfu8xULSxxDkN3wmL8KxBD3xZzZgYm7pPsh4gRb74Ia2vS9ValKNuG4ruwoxx7wMT3ncJqtvYy3tvrferQ3vss4LhEwcPiMW8+XVUyLEoP4iF1Yjlc252qUFC4oKXhuMQlYcZki5K0IkZB+FHzDQcswNGGAoO6Qj+FvksnemwGoceJmJuWLeZJ0tRuiIHCFslmiU5ApCeGhZy1LV6QtqpEvVFF6ool764i34Y7n/cx/wD1qwaQHcoPGcURZAg9KMcICfZAzS5ifK4+DH9qoqlZsP7I9BQJwUlRWo5o7iiBpLe3Ug4ZLbKvuFqT3nHlCKCm+sjmKvuIr+FuuIWr1gq9QWsksdrta3mKME+ChJZ5S7ETYQXJRDfeyA3+VOaZD+b+UDjH7KtcSOFY+GCRTyKggV0InSDl4KyP0k7BJEmljPhMuXprWq43c0l0QonbO15Vf1trRBzQPSQpR8qTF8FQqGhe/wDS2hoWz705XpPIUnCOzUkp2I86qXKY0ImRud4Tw4fBYU2mxAz/AIFuzf8AFbmsT8mR4sCh7laGwNHJU6dpsIuiviIl6mJsvrqptWFzdZvU0n4ITwNI4K3xf1hwkmFxZlibcgKba+QpLoy00Vf2RuJn+rWOIx4HkyqCfQbmjZE5302pfyluO+kOGIC0c0im9nK5AbdM2p5fGnxY3cJaHCx82qL68FN+B9o48RG0mYxlBmkjYaoLXv5rbY0p8Wn6TYPBRA3z+yo2O7Uw4ycSSsTBGfsYRvKx++xNlA9Tp8aPLx8nshmNy7l3gD4+UAc0ut3jwrVwJxhIZJZ5YooZHuiBs4RmvcBhoxO+VRyNC2N1Nj+pwFWdrRXyeApMT24wca371pLnZEN/mAKNsD3Gth+qrUAp8D2mWeTuo45EfKXAlTJcAgGxv/VQsDHN1BwIutihdd7Iz65IpHemOME2GZgL+QvuaMtj/LZQDueUQYnOuYEeVCHN9lZjPKrnG2cXtmHnlrfBpIWWRpCW8N47Kpyl769DTpMZjhdIWSuCvHDcUZFBIrkzMDDQW+J5cN0ZSU5YJqKKOSdRuwHqbfnV0UJdSGxUwsRsTpcfL86IBCSqL9YEU7AyrIW0yqCWHwvrRlKARGCeZISzwyZrn7pv7TG+m24oSiRMHa2WMBZI1b0NiB57i9DSvWQrFwPjaYkNlBUra4Pn0PPahTGutNaiJcSwvb3FruVb1X9qToS6TLDfSS9/HEp65Wt+dQxnlVSa4f6RYD7aSL8D+Rqi0qUjJu2WEkRgJbEjZgR+lVRVUk68cw9/71aqiosnjcH+avxqUVdLP9rw/wCavxqepVSyvFIf85P+QqbqIjD8SiLD7VP+Q/epbvcqUou33GpoTh1VrYSQeJ4jZmYHxJm+74drb610cZuph0/VW1+6I7UrFwbh+GRAYESzAHNuSDsSTrXzbqGVmySEZDjsargLexrQPSouLcchhfu5Fc+HMSqZgq3tcnpTOn9KycuMywkCj77lU+UNNFB4VkwmOjyMFhxCuXFwFBRcwk6Da1/OvV9DypsnHfHNu5hr5+yzzNDXAjyql234iox4xUEscgYKt18ViqkEkEWtroda9AImyY7onex+Egn1WFeeKcGXEPAz2KR+LL+IkaD05+6vmmL1KTCEzGfU7a/Zb3MD6tIe0sqyYuKLDMyT5sryobBFIuyEjc21y8tK9D0M5GJhyZM30VYafJ90iYte4NHPusx4CCJxFFhEls4jZnYZ2aysxAIPhUMCToNbVHPy8jGOXLOWDlrRx8D7lT0tdpa21Ve1RgOIWDDE5M4uFPg7z2bqNrgMRfneu/0l2UzEMuWd6JF80Be6RKGlwDV0ni/CVkiWMKNHj5clYE/IV8+xOpPhndISdwfPutxYC2kLxnFpBjMLO7BU+0RmOwDKSL+9RXd/pZxcyaP7FJyNtJVY+kfiQxLQSxQyskWfMXjZVYNl2vrbwnpXq8aWJpLO43UfYiwszwSLpNsfwoQ4U4jDPJE4QPaORsmwJ0vYivL4PWsj8eMWc6m3W43Wh8TdGpuxW3CeL484X6y8kTpZmKyJbwi+xS3Toa68/VMePN/CBpuwLHz8JTYnFmpOEDNFDP8AVLtIoZlRjdblbAaanK19bbGuhJM9ji1psBJETXb0rLw8fZoSpQlQSpN8pIBK3522rO5xPKc1oaFLO5CkgEkchuapEl8PGomOTNlfmraH4HWipASh+KYSOQAyRiQLsPXoeVQsDhSBwvlK8dA8ukjlIxYCOM206F9/cLe+jApUsYRIIfDGgU9FF2PrzPvq1aMebwkuFRLamQjb8vnQEq1WON9qMDHfIqzP/QoCj32t8AaElXSsHYTFmWMy5MoY2AuNhzsNt6HdEFaJycuhtUKsriX/ANFMPZlU6+ybg+ml65zc5pPCb2tuVLj+xX2StET35Oq3Fvnretv90Zo0OSxE60jk4DilJBhYkdLH8jSxkR1dqywjwvcM4O8kvdyHuidiw0zcgel+tQ5DPdNGHOW6gw0l+KR43ZHWxU2NNDgUgsI5Ch709Ku1VLwn8qilLBnqKUtkntyqlKV+7PY5MXh2wU+gbVH3yONm/T0Jo4Ze26woRYpR8NRuGcT7iR80ciqAxFgyt7LW5WcEe80vrmOM7CcWj1N3H/KuI6HK19q8ArASvKIUVWWU7lo2tdR5kgWryHQs+aEuhjZqc7j4PuVqlaDufCRcJy8QmknKXiw6hIY22JsSCw57DT06V2M1z+kwMgDvVIbe4f4CUwCR1+ym4JjGxKDDzYV8wzd67rZALG2XzvlAA8zWbPiZjSfioZhW2kDn9UbCSNLgjuE8dSLBo07sFzvEH1JIVmVWNtdgBeseZ02WfOIxwL0hxHydyFbXBrd0DPwgxCPEYOUzRxuZBHmDA5hZ7Nvcjqa6LerPlY7Czm6LFaqqvZAYx9TCi145w9u8Zn7p5ABKGDJJp906X+FYf7d1Vhaxg1tbu2tx90WuPzskGJxeFxWJw8GCXIVYEShcoUJdtFOp9nnXbgizMHFmnzHagR9N++3KSS15DWBXHFdoUixJgcgWhMmbqVvcfAX9xrysPSJMjGE8Y/Pp/RaTIGu0lL45Ri8Ve11igSSNTqM8t/GRzsFt61vo9Pw68ueQ4/Da2/VBs96j7OJjB9jPCojDMXmZrmS99Lb3uRqdgKPqMmA6p4HnWQKaPBUYHt2dx7qfszZ8KYfut3/d9O6D5R7vFp5UjqxMWW2fyA2//tQv9Vce7a+6zxjC2iwuBT/FZENv8uMZpD8B862dBByc6TMd+Wz+p2CCX0sDQmvGu2MOGbuwpYjTTQC3KvSFyTwl+G+kFXNglvU1WtVas/CeLpOPDv8AKiBVg2pOKcIhnFpUDdCdx6Eaj3VahCquO7M4uDxYPEFgP8OY39wff40QcgLVXcTx3FIxWfDuH/CCQD6FV8XuNHqQ6Sk3Eu1WKjOQR/VudshDEHnd9ffQkqwEuSDFYxgxDv0ZzZf+TWHwoVaunBPo0XRsQ+bnkj0Hvbc+4CqRBdE4Zw9IUCRoqKNgv83qK0WaitV3+wzzdjYaBrGx66Vy3YPtsmCc+QoTwWUEnMhvyyEC/uNL/BGuVBML4UM3C5VWygMd9WIA8rW1oDiyWrMratTfU0YN3uFB8AHhIJa3wsa0sAA0ubaYzKew+h5+yT8OwUbI/dwSwlDe0q3LDr0PpQzRU30IJMp8z9UiBnh0B7pj0OS17XsRfa9ZgJOCi9JWe7U5QVuTey5Bfrv0FCe6PpU9Ibakm4eiNYBTfoma17HUcjc1ZbKBubKFhDijeF8KhYGVlVY0DFnKAAKouxvtbSnQskeaKji0bBSYHtBhlIDYRkNgdO6Yi4uAyhs4axFxlNq2NMbTRKZ+FnLA8MNFIfpSxeHxMCTxSWlgYAoytG5jk00VwCbMoOnnXRxpQDzYWVzSORSZYbFDH8LPN8hVv9ajf36N768ZND/bergjYE2PsVoadbKVP7L8Um4cBI8TPhp1DBlGgIuCL7Bgbgg22r1XWemR9RaBq0ubwfFFZ4naE/472zkfCySYbDypGLBppAFC5iF8Iv4jc78q5PT/AOmGxTB+Q8Oo2AN7+6ZJMSKAQuBxCYyLB4NYJiqsnenKQmUe2cwPmTfSuljdOlx82XKc5tOuhe/wgc8FgbSY47sHisIxl4dOWXcxOQCfIE+F/wDdb1rXM2DKbpyGg/PkIRY3CX8JxxxnEMNDisKEePvO8Rl0bwGxKsNrgdRQYXT2YTJDE8kO4B8K3vL6tWXjf0e97iGxEGKaCQ2sAgsoVQoC5SpAsPnTe6CwseAQfdUR5VS7Ydh8ZGn1hpvrJUWeytntdVXKBctoxJ2tbnT8WWKEaGN0i+ELgTvaBg7UxxJEVLxYqKPIQygpIo2VhmvyGttDXMk6S+aV7X6XRPN87tPxsmCQACtiEf2g7T4r/wCOmIMcUOIRXJiJLGEkXudxcE6Cl439P4uO5zorc8Xp1cX4/lQyuI34Vl4DxWGbGZcOQYo8NYWBAHjTSxHIAV5rqOFkQYevJHrc+09jgXUPZTYXHRjG4jFSm0WGRYU0JvLKQWCgas3srYfirv8ARcfsYAJ5edR+w2CTIdT/ALJb2n4/hCJHOGJYAm7yKl/RULtf1UVo7zC7SOVo/Az6C8tICJwPAO6wrSSKqSSotgdchYDS/kT8qJ/pFrERurD2P4QYI7s1yRRRO1C0dUnyYlSbBgSKPWLUUtEok3avGNDh2dLZ7qq3F9XYLe3Pege/Q0u9lRVGn4ji3jbvIMNKYjKUaUgM3dNkYrHrlsep5iud/dYhQN+P54RaCgeJQySvN38ne9zBP4VieNEmVUYFHPhktm5fCs0ue54aWircPIO328IgylfuyvGA2HIlXuWhypJmZSL5Qb5gbG4NdmOVsjdTeEvjZET9qsKoJE8bW5KwNHalqsS/SfGCpMLhHzZHOz5DZrW6HSliZpcWg7hTdOYu3eCb/Ft6g/tRa0NoyPtTg22nT42qawpYU7cZw7DSZD5ZhQucKUJChGIU7MD7xWdAtg1RRJuNucwseVSgoloY1FFnOetQUrtHcduOGTsuyAOy2vmjjYPIlujIrD305n07Jjflc34pPlaR3N/EST1ud/nXK0ue8jyvojZY4scP/KAEHiYEmVGa5AswP9N9R6EXpkT3QvpY8yCHMx+437grbh5xWHEkMcxjQsQbalgtwD5adDW6fJxZdLpI9Tm+SuLB0SV27n0DwmPDOIywIEjmlUb+GQgam5OU3Xc9KzyZ8j36tq9l0v8A4/BVajaL4P2yxrRlnxBa0jqA0cbCyhSL2VST4vKmy5RjrblcnE6V+IL2h1UaTD/yBjIwLtC4zKLGBlPiYDcTWG/Sriy9bg2lMvo78eIyF1gJ1xrtviIp5o1jgyRyFFLF8xskbEnLoNZLe6jlyGxmiFmw+nSZTS5hGyC/8g4jfucNe2+aT4exSxnN9lr/ALDk/Cz/AOSJ38UcMaKLKRLmLZ8oLWy6FRmFjpe9HJlNYB8rNB0qeVzm8FvuoJO3mMbNlOHUAC/2LsbsbAC8wvsx91LOaNN0tH9lk7ojLhZFpfjO0mInsryKbBmNoItlHLOHscxUe+qGY6iQE1/RNDmtc/kpfj8a2IyRzyPICwHjcAKt/EQEVQLKCduVAzLlJ2Kfk9HggjvUb2H7pVhGnw0jS4Vwl7+G33d8viuCNBvTvxMGRGIsllhKyegyMJfCdvZNsHxJmw8bG4uXcX3aWQkPOfQfZp6uelFmztADI+KofASej4Hdl7kg2B/cqLgvDzisXDAFJQOrzG2ixrc2J5ZitvfWfDj31roddyw1nYbyefsrd2g45eZmeUrApsFG7Ech+9bjuV5G90i4v23mk8KfZoNAB08+tT4UJUHCe0uRrySWA6mqryq3XS+Cdr8JKmk6AqNcxy6dRfcUYcDsjCR9se1uGli7rDyd7JnRgI1LglGDAHL1IpUzmFhDjQKhvwqO0mNxJX/CWV5Iw2VVAXESXkFnbMfELCw5WveuS5uJA01uQAa+w2TPUVJj+B4k5mfEiVFJSMyu2ZkVgjWA8JOYeze5y1UGbC3YR0eT/lQtPutsDaLHRYMyd5Ckp7wOgRO8CvyJNwBl1POnSzSyYbpAKJ4rlUAA5FtxLCTSB3jXLElg8kIHe3k1yqgZRlUWFwSc3LesbcXKjjpt24+/G3v8oi4EpfxLtFhjhmw0SSqM8pV41ClVM5kVAGI8JQjpYgU6LAnEvdcfawftSovFUqwh6HWu0lrOc6a1LVL2c1FKWyzsNjb31NlKUsfEpRa0jj0Y/vUoKqW8nF576yuf9x/eppCgC1/tif8AzH/5H96rSFelZHGJ/wDMf41NIU0q7/R5xp5XaCZiySKVIJ/ECP1q27FWAq7jMM0bth51+0jCq2bUOAABJ5hgL+81zp2OjfqC9n0mePIxuy7cgUQh8cjMPs7R2WyqoAW2ptY3te5pbZAXW/daXYJihLIHEfCdDhGF+q4fFYfvczySRSiVyxDlJPDba4ZQAQBcEXrfkNaYiQvMYU0jMprXE80l/CeGDE4yCBpXiWQPrGRfMill3BHWs+IxrgQV1+uSyQua5hrlbPw9MOHjRi4M0pDNa5VD3YOmmrJIfhVZhGoNCvoDHaXynygeJIcl7eJCr2vvlIa2lJx3hsgW/qMZnxHV9/2T3j7I00ssbMyTdzMtzfKZYyWAtsNF/wCNaM0DYrk/09ep4tIuHknv2JvaRVXyGVibfL4UmVoDGbcro4cz35koJ2HhbYBriYk3AmAHlZPF8fB/xFVKAI2fZVhuLsyajsKUPC3LSYkkkhcigcsxJN/UBHH+40yUBsLR7rNjPdL1J++wFL2DObFSH7scJ9LsVA+b3/2+VVQbj37qSudL1Nrb2aFhfFjIRyjDSH/aCwHxVR76KL0xOcq6mTNmRwhG1jHuvQ0KpbySE78gAOgCiwA6AAVZJcbKXHGyJulooKy9i5Pq2AxGLt48RIVT/wC3ECo//LvPlXYibpYAvBdQn7s7n/NKjcTxzOxZje/KjCw0hPrBq1KU3DccY8RFJ4dHVTnUMoViATroDYnXlWfLjEkLm78XsiZsVa+N8dwzSgv3ctsSylwgkMeGUKy5BbKQXvrY7muNj4k+j02PTdXyfnymlwUGO7aICTh0kzFYQXAEebupWcjTWzKcvv25UyPpcjv9wit9ueQq1gcLPBeOT4uUQKI4s0rShnLSWKu0yqATYa6aAXA5Vpb0uMGySdq9vFKtZSni2JnjDRfWGKlmYgWGrNnNjbMBm1te1am4kIINfCEuKTuS18xzEm5LEkknmSdTWkBrdgNlSc8D7QPh2UjKVHIi4tz0qKLbj6K7d9DbI/3fwNzX06VFS7VJ2UwRFjhYfcgHzGtFSukgWLhCuYxBGTcgnuy+2+pBrP8AiYw7SugOl5BZrrb7hFT9guHzLmSPKG2aNyB7hcj5U8U4WFhc0tOl3KpnF/o2aE3Eylbmxbw6ch5n0rJPkGI0QrawuNJDxfso8UbSCRWVepsfcpqRZQeaKt0dI2bgUeIwKYjDraRDllW/TnrtyPvpxfpO6UOaVdHB5eaHTc8v2qd5nuj0le/sia1wht6iq7zLq1A0lOuyeDljnjfIw8QOun/uqMrL5UDSmva3Bd3i8UpUHvCkisQCwSQG6q/tKBIjaA/epOYSKI4Xc6Exj5HB3PikhwWFyK5aQuWYZVOY5FGa9yTY3uu3Q1lle1wFBd7Fx54Znl5tvj4TPhEjrh3i+59fjcm1zZoiwVTewu0Vj/qNbWO1Y/6LzWVHXUC0eXD+UoxOLeDLiImKyRaqbAjxeE3BFiMrGs2I4tfS7vXINePr/wCn/wBIziXhuqkkRrlBOpbKD4ieZJu3vpTndySz5WnEjGNhgNO9Wg+Hz54EkYi7FweQ8Jt+VFNFocA1K6bnHIjJlIU8RRIlUNoST4mvYDQAdBct8akrnvqwg6fDDBJJThuo1mijRrEC7F2Ja9za2g5DyqjrkptJ0Qx8Z75tY9W5W2ECiJLf4haU3PN9APKyovxNXNeoD2S+maCHzA/Uf/SG4VIg79FvmMoJv0VSBr/qZ/lRz2WNSOmBoy5t/KJw8Cp3hBYtIVLE2sAubQaX5jf8NKfLqaGLbFgiPIdkE8/wouFoD3s9yTITGnTIhQs1/MgD3GmynTGGLFhM/EZr8gcDYKRJBmKggsWVQNtX0UeeuvlelBlhq2vyhE+SzxVfqtuKNaNsrL4UtmOgJAuW66m9vdUZRkAQyukixHOd9R3/AHVq7WHusDg4EBUCFDlO+oBN7c/3rrleEJXO8WNQKsKgoRUUW8CAsAdidaiiO4viQ7WVcqi1htpbSqB8qBD4bClwTcACqLq2Clqfg8/dTxsDs356frRKKDGyBnYnrVBRQ2q1FPDhr+QqKiUYmKEQsLEHcdfWq5VL6C4fjknjWSNsyNsf5saKwUdqj/8A0xLhJGmVTOgzEZWysoN9wd7eRPpSBjN1ahyVsd1GcxCM8BG9j+JQMwMMkzGS+ZChyBuZ2svx1poxuy7e0E+cZ2hrmix58q4zRBhY/Hp5jzqpY2yN0uSGmjaqXH8K8aOqqCrDV2sd9CNidRzrkOxXxusp+sEWqZ2NmbB418NLbJLoOhO6keoroBweywsrxRtPsZBJHJa0eS7WWwOhNxyJ201rmyRtB0+VrYQQCoHd3LqkanKALGyi58lGvK2vKliMt+oonO3oKfBNKr3kjFiRY5ACPS4AuNassDvoKtoG/sie0PB/7Rw6zReHERXyXNhIvONul7Cx5EdL10YntkZochhmdjyiRiUdmOzrPrPG0RAvla1/eOVcLPkMB0NK9BL1hzo9TBVqycU4XHLA8AbuW7xJFYLfVCpBtoD7J361q6bmxiIsed1w5WyOeJB+6Qj6OcJos+Mnkv8AduqA+4L+tdFmRij6EUuRlyinEkIqXsLwxbs0c8p3JMshv7lYA1H50DBY5SmNledN/uvYXs5wokhMErEAGzMx0Pqxqm54cLpDJjujOkotezfDNb8Pj/4fv56U0ZjSaG6X2zvusYXgnDdJEwEWhuDlBsy67eRqDLaqDTuosV2Y4UBmfBBetiy2+DDnVjKaRdKaTV2pJex2AeJIu5eNUZmUpI2YZ7FvFc3Byr4T0FT8VGR6lGF7TqbykmO7I8Lib7XGyqim7xNKDmA+6bDMNvWia+InYbrQ6bKLKLjSqMCgl+5704dWOVhCAqB2LeK18ou2lztakZLC46gOF0um5nZGguq/FI7AdmZS7TRRyzspJIXKq3KlRbMdSAx2JNKidJKzSwbJuV2oZu7K4l13XhRYThcs2Jgw0mHmiDyjP3kZA7tLu3itY6Lb30+HHMbtTkPUOrsnx9DBRPP2Vl7WS97jnWwtGoAt7q06r3XmiVz/AIlGTI5A0vp+VE0oghe7PSrUU2Eju4DEKp3J5Dn8qo7ilDuKXsSbsSB4b6emwqmigqaKCiBtvRlWsqSLaa1FFsASdtfSpSlouLDgatUQ2oZ8byX41FaDJJ1q1a7HiuMnBOsECWRjmta9id7HpzrgY2RkzRlzdh490TqBVsw2PjljCyFczqboTqRsdOmtdGDKMcQMuxHKur4SDsucPgonWMyOrSOSLA92R4cp102FbcnPZIQfhXDA9ztITnBdpsPISA+VhuH8Pz2PurKc6JvK2S9NnjFltj4Uk2PilRgLEAEgsPDfkb9POky5kT2kcrN23NO65h25wByJigyFkIUsrEliDoQCNNqThygPMaqRtttWXDTDF4aPEZ8pCFX89rgkA21HzpuXHtY8IInG9HhBTpqCxjVQNCSRpqoGxItprasDSDxuVoIrhYxuMWIBppIQultXLEqOel7+Wm1HFE+a2xN3HKux54WnCeKq5Z0lTQhQbsMzXBuNCetXLBJjnS4b8o3EOotTnA8WAd2ZkYsR/dkna/UfrXJzIzK7U21r7EpaGvFeyI41hzMFZAGHT1rFjyCIm0UGlmz1JgMErLlcXK9aB8jr9JVzSlptnBROFw4hDAezuB06iq7znbFIe8y17qpcQLZ3FhqbjfQE39K6kMlMpdI4zZGNP/lqVWJGXvIiADfMzXy2vppbe9amyNaNxuuVO06tK3ljJbNdQAfE12GW4FtSL33tYUxp23SHNA28rVpSQZGkhyi/izODexB3GvuG5qy4CmtG5U3dv7Kk4ntZiF/uwqXG9yeo5npr61vGM0H1KyKFjyhcDxGIx2ns+tySL6k735amlTQy69TF1cfJxxDolTHh+OgQMsMuVXFnW5sw6G+1Le7KAIcE+JmBYc2rT3A8TaG7xnS2tjvbX+e+s2PI6N6d1DHE8WocjhM5+1UmQFZIz4b6kk2sb6EW3099dJsruDa8qQEi7ORlopp2tdixv6evma1nYLO7mlUMdG4IIsdwbXNMic0ikwilLh4GYZrAHoTage4NNKAWsiHfbQ2JvpqLg3pYlGqk4w1GH/NKJomBsADpvemg2lKCRD8aJu+wQlb4SHOLg6XpjmFnKolFPIqDz6DegVICbEFt/lV0ipbQ4UnU6CoTSi0Lj7vxNRDa7z2hxREX2UWeZbECw8PnruN9qyiWKIBjeEZa4i1Sp+0azOPrMJjYaCSIlXXrodx5UbmiQcWgFhXPs86Kl0YSx5dW8II11uLXJtbfpWaOMRyF1bLQJdTQPKzxHhGExQDFshGl1spI3sQRrvTXtglWvG6jNj2Gmx8oObhh7tVDkRqLADxMwOmU+HbnXMbj+o2EMuQJDqPJ5QL9nVeEKwZWII1JbbbbYEda0jW07BZ+4C0AlL+xHCp8O08EyfYPezXFr7db6it1hw3WcmnWEN2kXDwOqu5LSMiWYk+A2BffTLYH4Vmhidqrwm9ymGuTyhG7Z4KLEyYefCMYo3ZMzt3uqkrnKEXHPYnQ7VtijETtTNrQdxzmi1ZXTDNIs0YhCWVlUL4GAuVYZed6x5Ek7n2RaayQAaQVjHYeCWRDGmVwfEQbBuhA9b1gz6ZFqDaPldLFzHu9BdYCsuDw2RbV5aSybSZZNbrUkUIFz1qw0lC59rZ471DGRuqDqQGNw0QViQL2pjXOWmKSUkAcKsYeKO5CjxAe1qbAX2tXUjk2Act00JvWoIoFmkcOxYEZt9c4sNQNLAX+Na3TNjAICwvw5CNR2CkbAoobVtd7g6/O2ut6I5Adz/CazDJdvRtIZeARuD4GYEjLlN7WOoNuZqz1FzU0dMjHLqSjifYxog5MgjWwuGvqCbgbanT5U+HqgkIGm1nkwYyLY7ZVhOHEa62vYHqeg611O6K3WIYrhurTwpUiCgsSzWDC9wD+VcecueSR4XosVrYmAEmymGN4KrR/ZkhhpYmy2OpN+mlasSYyDf8AVcDqWMIJduDulvDeKOkbx954fZUcj1I9961n1HZZntDWAnkqZY4TYmXnqGB5jy/mlB62nZqVYtbd8mVEDgKLqTzAve+19atzSTdK9TfCVuwLyKGujAa9CANvTalPttOHIXSxm643Mcdj/wCWpcNgy+iuGG9+Y8jemicXR2WabEcwam+ofCbYbs7G2kkwRQQZGJt4L+JV8yK2wPa024Ln2kWPxCKzLBfuwTlJ3y30oXOLjZRgJcynnVWjLSOVNhlW/iNWgKONiLAg0p5TI2pYMJ1YCmA7ICu6rhdSzOW5AHkDuvO4rkDFKZ3ggsXwPDyWzISRzubnyJ6Vtix3MF2kuk1eFPgMFHDfu0C33tfWr+6BAce46IGRQMzvcgbAAW1Pxq2kO2qqUJ2RHGcTiDhIpUCgM6iQC9xGTbMKLt7WoDYtc44h2uxgkdVmIAYgAAbAkcxejDG0maUC/arGbnEP8h+lXoappSri/E5MVKZZTdjYeQA0AH83vRBoCugjpcMuMAOZUxQABznKs4AsPEdFltYa6NpzqKgaVg7E4TEwrNFiIZEjWzrnUgBiQGCk6EMDfTmopGSaYSOVNi4UrPw7EnvkCqDz05C9edznvdH6yuvhRsMb3VXhXtK4zACFmOxUgWtLIwUNrDUEukDZWEn4hwnORZsvXzrO2bTyFvgy+2KItZw/BlW5BsToahlc4aiqkzHPO6gPBI1bMTY9RoaJuU6wEz8bI4UEJjhEo0b1LtqPn8q0hz3GxdJsRkcdx+wUM3E1jyqLtYeLIAovyF7a1ceI+Ym9vulzDQ0vcPsNyVQu2eLDKLA3ZyT6W/8A6FekxMVsIG4KwvzXTU2qaEKLyKiKLsAAoGy7X289SagB178LqTTMbDdb/CC4Rdpsp5XB93/qjyQGxpGA90k1FWPi8ZYBA5UHRrW1FtvSudjSllkLqZWKyfTq8FJ8ThwrlRqFA39L/rXWxH6o9R8rzvU26ZdA8BRM6jcj41qtc2ivYHiJUTxkB0dbKCL2bSzA7i1DIQBabFEXuDQgseREluZ/hrLCDI+11sioIg1DYLE7FDZh/PeKbJH78LLDJW7TumYnMosrZX/AfZf0B2NLa8xc7t9/ZMfAycEtFP8AbwUvOJOxVdPK35WraKPC5paRsiJOJ5lVSgAUW8Om/W971KVGzyoQ8fVh7gaiia8JwYddGuL9LVgy5tBXV6djd0ElQcTwWulviKZiy627pOfj9l9BdozWGtEATwuYSByhsTj8oFtQTY2/nlUjgc+Q2aoJLpx4SyfjYuUUjMFzW3NrgfElhYc6a4MYObVxNlmPpFD3Ve4vh5jiO9cBlVQoAbUWuSMu5YknQXqmua7hOdjujFcpf2n+kRsQiwYdDFEAAWPtN6DZR8/SiddJ0cQJFobsz2mjjd4poY5EzffUE+ZzWvf30prdt/KdLs62eEB28xMDYgLhv7sKCRpo5vcXG4Ay/E0cUQZdJb5nSAWkMS05KRsSVSFZ/tWX2UkcIP6jYeg5e6poDtiradO4Vp+jviAaTK7kZiQGJv0sLnaud1fp8kkHeibYbyB/ldHFzmRxmJ255Hsuu4aPKALk+teOY4A2qkdqNoi9bO4A20ulqTWd0mpWtSKzvAvdEh55yOWnW9LDrGkJjWAqocW4jdzle5Ommw9/7V0oIttwu5jY1NBI2SmPDZmF221F/wA7VsL6aVtfK1raA3KJ7gKfE2n+k0OqxsVhc9zuQoMZwyKUeJhl8xb4GmRzuYdkp8YcNwlQihwqMY2JY+yCCcx5C/Ic61an5DgHJIY2JtNCH4DgcviO+5NXlTatlvw8cRt1eSmUgu3oCf586zN2atxCZJwpZEGUjOdwwy39CdD8ajXEeVx5ngvJc1aS8FKC7wqB5gftao6SQHkoWCJ3FJFiMPGWLqoVQLXsNep9K0Nkfp0k7rRDjMbcpFBVbiR7wk8ht6V24GaG0vLZmV3pifHASjUHpanVeyBpPKNw2KvYHQ8j/OdIfHW/hao5dXPKPxYzrn+8NH8+jfofdS4XaHaPB4TclmtvdHI2P/dA3rWuesqtzpUulYF7K5dk8IcouLAm1/PeuD1KUB23K9B0z0REqDjuB8Z8qPDmpqbnQiUBw5Vwkx4P3iffWyXqUcezG2V5qHpE0m8jqCX8X4uIoywbXYDqx2/f3VgGTPkv0u2Hwuo3p+PjN1VZ+VXIIT3cxdx3rKpIO4XOjF3/AACy3tvbltfe1l7eELpGtOyTpxOdGjKzZoiwy5bkDKRcAMMyNr5aHoa1NYGhY3vLyh5uHSI5JXwB7ZgQw3sPEpIFR/BRx/UEAo8bHzNvjRtHpASZD6iVkxEG9HaWm+AwucAAHNa9tSW3AAAqlRWeNYKWBgksbRkqGAYWuDzrVAxtaigNhL4EGx2NaYMa327hU5xrZW7gvYrEYiA4jDsmjEBLkMcttjtfXY0WTP2pNLeFTWlzd10PsRxRp8MO80kjYxvfe69fOxFfNeu4zYcs9v6Xbj/n+Vvgss3VivXKDiNimrN6YHgKUtHYdaU/fdWAqv2pMmgt4TWzDDRyux04R8+VUsa4iUu17DyrrRAyHSFunyBG3Vaqw4k/eo738J0BGU2O409a6vYZ2y0LgmeRzw9y6BAy73tfqb1wHggrrBBcTxSRrmzCw5X1J6CnwxukNUgkeGiyqyHaVy7c9gNlHQV0qEbdIVQRlx1OT3BLYVz5Tuuq0UFHm8VrXJO3UD+Gira0uV9BMmYn7hXzpFC+Vgta47HOgESSN4wbi+y7H0vtToSaLj4VNha94FKvdoMQFURjdvyFb8GIvfrPhI61ldqHtt5P+Aq8moP85iuwvIO5tA4mLxsOouP58aIJ7XW20MyWq02024VjdRm10sw6qf1FY54zW36fddLFmBNO+x+yeydn1YAxve4vr+9ZGZ7hs8J03TRdsOyiw/A3ja7L6G9MkzWOHpVY+A/UbCvPA4T3CKBbxNqNb7An5V57KfcpNroGMRen4Szi+CN81zdiRY+Wxv0tatWPMKpPDtR+KUYyKL6D3VDqcaCTsBaTTYl8UxMAV2iKhAbLq+a8tj7WXIAP9d9dq6+HjCJtnyuTlT63UEnSVld0RS9wRPJJdbhtxc/3a31udSQPSt4CxE2p8HDGQqRRMy5s2d2JDSDS0aKgaQa67XsLlRUKpS4548OkiEgzSe0osxHiViZXGgOmkabHcm1CRaNhoqtpvemjhJKZQC9UllG8K7RfVMQjLaw0Y7lbnl+o86oiwrAK7VxfhEXE8IM1gxF0calG6+anmOYpkUpabRVYXC+I8Pkw8rQyrldDY/oQeYO4NdqF4cLCSdlcuw/a98JGY+7EiFs3tZSCQAdbG+wop8ITnUDRSe92024N2ljjkkPclFlkaQ2bN4nOt9B8q8x1j+mZ8giSJ1kDg7f91qh6hGBpcCPlXaDHI6Z0YMvUfl5GvDZWPJjyduZtOHhb43CQW0qE8Vi0s1yTa3nSnxGthS0jFk8hC4vGhGJa3leqjiLgnRwl4ACUx4lZvDJOyAfhX9a6sEMbDbtlsfE6EWxtn7rGLwaMCned4h0s0qi49Mlag4A21ZvUfqH8JD22wQbDh7gsjA/3gfwnQ2GUHmPhWrFk9VHylvaTW38KDgfaFEiCvIPDoAYw+nIX68taksDnOsI3PY1t/wDKXT4eTFv3hCLpZUAyi35XNWZmRDSFnjnBd6lnDQW0OhG/l/LUt773XooWjTYTWEWFZHblOKFWQGTOhDeEjfbXfzptEMpyQ5gkdYOyIMhA1u3le1BsT7KPxhXpS7DMBIxcgMdbE7L7+laXglgDUqENicQ47nf9FXMfjO8kZuWw9BXZx4u3GGrx/Ucjvzl36D9FBAf5/POtCwuUWMFmRvcf576gRRHYhDMKtOC01BuOVQixSYx5aVaezvFLjIT6X5Hp6VyMzHr1BegwpxI3tn9FYjJddrGubVFdHHJBIKsnZ/GZFbmuptzG2o9a52UzUbCz5sWtwKV8fxIY92Ll7knXa5JAHTStWMwi3HhOxYy0EnhVHtrxFFPcxG7ffI5D8Pr/ADnXW6dA5w7j+PC5ObOB6G/qq5wuEs3953dho3ncaXBB6nTXwnQ12KXLtWFJ5MlpcRDLHewLg78tbam3UGqQoXE46SzhMRGl1/w11Ya+FXN38sosNdhUUSnFcN7tc4lR9dVHtDrcVLVg7qKEUVoHbLfF4rKMo3/KrpCAmfYvshJjpALlI7+Jtyetr/nVFyslfQvB+Frh4EhRmKqtgWN22te9t6sBWAqr9J/Zb6zB30Q+3hF/9cY1KnzG494506GYx/ZUW2uKRykHmD0rqxZAcLCS5vujYOIsOdbGzArO6EHhWnsp2jKMy7qVuQeosL/OvK/1ViRzRskH1A/wur0eH1uaTtScRcSQvn9k35CvHOgdp0r1mgFmlptFYziffGyC2lrnU0uODt7uS4YBGPUUPG8yG+RX9UWtQkYlyN1cIscQP3oox55BQmT2r9ksQD3P7oXF8QdwVUQFSNQyDamRvDTZCF0Pyf3XOsVYSnLsD/PdXcZZZZXDndbqHCs3AZrc+dcvKZaoFGY63fN55T8QP2+dJj+hep6e/VCLWMY1oZD0Rj8iakYuQfdaJzUZPwqvwXHd2wzHwnnXVyYdYpvIXIwsrtup/wBJ8qXivFD3n2UmhA67+WnpQY+ONHrG6vKzXB/+k7ZLpMR3hvI5FgdVFyfLfatbIwz6QufLM6X6z+oQcZrYuK8AFExrYVElxtYxqeA+VjUUiPq+6ElGvz+OtWtAWhqIlpDMUa/x9P3oXtDhSfFIWOBXQ+z+LSZLSSlLWsQuYG+xIGo9RXEfA1ryCvQid5jEjNyOUbdu97uNu9tp4LkEb+tZnQ/C3Ryxvj1O2+63PD2uS1wee9/fQF2n0oHyhw9PC5VNKWYsxuSSSepNena0NFBeUJJNlFcPx8sRtEbFrC1gbnYaEb6ke+rVFOsIk65nklVQd7BD4mGXc2RTZeVzptvQlUpJzI6kRzC65WsQreyRY3UZhrY6rbzqKJJxXFzmyStsNLW8QPPMvtXt8qIBWgUY7A2qHZXVrSGMswHnrV2gOy799GWEVISRpYAUtp3tLbzaJ7c9rBhVCprK/sjoPxHyrRBA6d1Djyqe+lTeD9tsTG4aRu8Q+0traeR6+tdZ3So9NM5WXvuBVP7QQRtPIYj4cxyki3hOoB9Abe6uOC7GeWPW0ESNsIHBcMllYIguT56DzPlRydRjibqJpFHjue7S1XHh3ZwwrqQzncnQegFebzOqnJO/AXfxcNsIu90ZHhJP6LVhMjFs9SISy89fKln1K+FFLjzsJCPhRiIc0hte+s39qRvhV6COGqWEHxKULEzCQk2tb1p0LSXgELJmSaYzXKp5WuyCuCnXBpdRWDJb5TGphiZryn/b+QH51nY2mL0vT7EQWeJYnLBIT+Ej3nT8zUhZqlC1ZT9ELnfCqXCIHlbuxa1rkn7vn/1XYyHtjbrPK87hxvmPbHH+FBjCUdk0uptf0p0QD2ByzZD3RSOZ7KOPEkX0FyCL25MLH0ojECktyXNUsCczvTFgefARMa1Ekr0wvmHkfyqK27UUC3L0H5CrWkLQirVqCQVExqc9mMUQ+S9rg28r/wDdviawZsYLdS63TZfVoPlXDs59mTJqLaAi/vOnn+VcmdxsBq6hArSeFZ17QhhaQLIP6hr8RrQiV9eoA/dZjjtu2GlwuvTLhpz2RjDYyEMLi5Nv9Ksw+a0JURmM4mF18TFtiudAQCb/AGrHMy30sgUaeQFVSlLTAcQMrBLSFmsFGZ5he/RmDL/qVh51CrpTdr8NaLDMfaPfKdz7BTm3i+8d9R1O5gUpVnJRWFKRGF9oE71Aheu0dhMfdAnWx/6pBSQueds+J9/jZnvorlF/0ocvzIJ99d/DaGMCB26EwWJ5E11GOBWWRiNGHSSVEvqd7dLc65PWy1mOZD9Q4WrprHPkDSNirXgsIka5Vso523PqedfO5ZXyG3L2EcbIxTQpJ8tv+6Bt3umqDDnfejeoChpg4P70xhbSAg2vLIv3gD6VZB8KtkNJiEv7NMaxxQOcAheKygxCwtdrfD/3ToGlr91ys6QOIASNlrcCsCzDiSgJG/KqdHq2KNgsozg3EszHPuedJyYKGy7/AE7JAGgqzFFZbEAg8jXLBc07LruAdsVX2AwswUAZJTa/NTyHpXSF5EVnlq5m2JMAB6XlLuOcImu0+QmNtbjW3LUbjatmHkRlojvdcbqcD+86StkDhOHSMMwjdhyspI+QrU6eNpouA/VcwxSuHpaT+iIbCyDdHA6lSP0qCaM/mCUceUctP7LySADzo7BWctNqOJrk+hq7REUFARt6VE0FaZatXainjqI2le4bJllQ+YpcwthC14ztMrT8rrODRMi5bbDSvKP1at16M8lRzQ/0/Oja8+6EhchFerXm0dwWQrLcbhJbevdSVSiY4mSSaKKMvGCihgliDl0UMWtlFlANhbTXU1SiY4Y91ie9kKBmASMKHQZ7AeJbXC2te/Jwdaoq0n4rjpJokaU3bvZd+V1h09BYD3VFYSwVEQW+HPioglSLpn0e4nxqPMClnlJXN8XKRLJf8b39cxrqwyEAKELaOXpW1kx8ICE54UABcGzdf5yp0mJFPHpkF2kd+SF4cwp1gpVJAZ8rHbTQ+/l768ln9Enhd/pN1N/ld/E6rFI31mirJj+BywopdgM2wvc6enrXEmgfCAXjldOHJZKSGeEAuDbk9Z+408haKKlXAfiYmh7vsFKQmLwJO16bHNXKBzL2SrER92CW2HM1sY7uGmrO4CMWVD36ywK1iFEjA9bWXW3X30zQWS0fZcmd4kdYW0uHSEqxyzQSC2YAgjr5q69PzoRIX20bEKxDRBdwUpx8GUsNwDv1HI/lWqJ9gEoxF2y5v7JbnykEVrrUKKAOMbrCe4HiJ5mudLALXcx8snlF4xBKFvurA/8AVJjcYya8rVMxswF+Dad4aa6jxe6sb2EHhKmrUm2EnFgNKzPabQABYxL9NKjBSooLGcLWQeJFbztT4sl8bvSSlvgZIPU0Kp8Q4E8dygJX4kfuK7mPnteKeVwczp7mnVGLCzg+zjt7bZPLc/sKGXqLG7NFo4OlyOFvNInF9mkVSe8bTmQLUmPqLnOotC0O6WwDYlV6bDMBqNOv7jlXSZO1ywy4MsY1chL8tmB86c7cJcR3BXSsMHEaMACCorzLy3WQV6c3yiRxA7FbUBh9iq1Lkt69SvOKXCzlGDC1x12N9CD5EEj31FEVhcXmnDPZQwKG2yqyGMe4Aj4VVKLGOBRY4zbMuZmsQbMx6g2vlRfjUUWmOx5kIuqra58N9WY3Zjc7nTy0qUrCGvUVreI6irCFyuXZDHBJVJOlxQOCQVW+00WTFz6HK0rsvmrMWHyNa43AtVhAQS2NaopKKohMIZraiukyQchJc1GDHbetPEgSuzurPg+KSPF4szJHYAm5C5rkLfltpXkP6ixv9Rr28EbrudGl0sc082tziWbY15zQ0cruarUTmXrRAR+UJ1+FFLxGRASzWAoxAx5oJbpHMFlVniPEHna7aKNh+p6mupDC2IbLmyyulO/CJ4TiAA0Z2axHkw/cafClTsuneyS5uy9iMUVDR7q1jbo2ouKkbA4h3kJ8UlRlp3tZwXEu7QEnxhrG/wB6Mi2U8iNKt8Opxrj/AJR629sXzf8ACW8ShKGxFuY8wdq0wODhaRkxlhorXBz2q5GWpBLpKaLjdN6x9re11Bk7UmXAsUkkjRu2U6FT101X1rPkxOYzU0IGzh8mkq1x4JF+9XKdI5y1gUiFyHSg3UU0SKNjQklS1FikB2IomWFVoCWOwJO1Pab4UREvZkTIpSfeLvSmW5uQCo30Bud/w12Y8YAc7rnOySDuNrSzA9mlfFTQs7BYfFcr7aqwB56aa6dKvtncK5Mm2g0mXHuwUMt2SQxsuUnKgYNfX2Va9wOmv50/Fa5npLiQudOWuOoCk6wnAgkYXvCcosCVGvhzAmzWsR+lYn4Gp5Nrd+OIAFeEo7Q4X6vIFvnuL3AtzI/SkS4/bNWnwz9wXS46sJNegXFWREaiibYDBl1d/sVOq+O43C+IWO45WHWqKiaTwALnMWFNh4gXN7g8rADUW+PuqlFWMQ2ZicoXyXYUQVhR5KitZVDUVFWHgOHLOo1FzyqnJBTPj2BMwMP30a6m359AQaWJBHuSrjaXGgqVNhmRirqVYcj/ADWtkcjXi2lE9jmGiFuhIrU15al0pEZiQALk8hrejMxVUr32cwmJgR18Q7wWeMrfa4sb868/1HqRlcWgbBdXFwQAHk0jYuFy8lb4GuIST4XX1NHlHQ8Jk5ox9xpTg48Aq+6wfmCpfaeUtKUAsqG3q3P4be6uthx6GWeSuflP7j6HAScoRWxZuFGwNFpBS3FFRz5yL+1tfr/3S3R6dwqadqW82FJGgoWP91V0vY5M8AJ9tPmDp+1SK2S14K3zkS44ceQk2Q7ituy5VreFXvtVEBE0utEhDe+t+tLraky97Vn4L2mZPDOpdeTgeIeo+9XMycBrjcZo/wALdDluaKeLCu3DcJHiVzQ4iE+WYhh6qQCKzDp0o5ITTns9imC9myP8aIf7qn4F3l7VX44f9JS/H8KjiBZ8ZCPIEsT6AammDCFfUFBllx+kqmcQx7SXUXCX959f2o48drNzuVo16lrFJKWVUdlZrKDmIsBoLnkB8qaL5JQylobVK5RcBjGrcSLNlsTZiSOYvmvbyonds7lywNc8cMRTcMhO/EJj6BtPnpvQh0Y/OrIefyKHhfD0Md5MZiM13U+0cwDFQdd7hQap0sRPqeUWl4AAYFtPhMJfx4idz1K38+Y6k/GgJgP5iiaZhw0Kh8cwyCeSyKPGeQ612vC5aGXDp+BfgKiij+rp+BfgKitath0/AvwFRRZGHS58C/AVFaJiwqW9hdvwioojYsJHYfZp/wAR+1QKjwrT2fwqXU5F3/CKhSCn+BwyGY3RdxyFcjI/3QFvh/2yrLLwuBvahib1RT+YrqxtA4WZxJ5UeG4Lhl9nDwr6RoPyFNJKFVD6Q+GwoYGSGNTmOqooPxAp0SW9XqBfCvoPyrNpFnZHZoKWqpWsGqdwrXz/AMajHfzaD+8fl/U1ZTyt7fpSt0HQfCiCByGkQW2G1MCUUIvtD1o3fSgHKbrWEcoigZz4WHn+taG/WE2/9ErZVFthTfKytUTVZTApIhS3JjE1wyC2w+FY3crosA0qFYV18I+AphJoLNW6jZztc200og0eyBxKxbWjcBSFpKmirOVuj4R/Cz9o3oPzpE30Ih/uporkEWJpI+lC/wCpOsEdP55VkkT4+EyjNK8qyop0FthRqB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060" name="AutoShape 12" descr="data:image/jpeg;base64,/9j/4AAQSkZJRgABAQAAAQABAAD/2wCEAAkGBxQTEhUUExMWFRUXGBobGRgXGBwYHRgYGBwXGhwYHBoaHCggGBwlHBQXITIhJSkrLi4uFx8zODMsNygtLisBCgoKDg0OGxAQGywkICQsLCwsLCwsLCwsLCwsLCwsLCwsLCwsLCwsLCwsLCwsLCwsLCwsLCwsLCwsLCwsLCwsLP/AABEIALoBDwMBEQACEQEDEQH/xAAcAAACAgMBAQAAAAAAAAAAAAAEBQMGAQIHAAj/xABCEAACAQIEAwUECQEIAgEFAAABAgMAEQQSITEFQVEGEyJhcTKBkaEHFCNCUrHB0fBiFTNDU3KCkuEX8SQWc6LS4v/EABsBAAIDAQEBAAAAAAAAAAAAAAIDAAEEBQYH/8QANhEAAQQBAwMDAgUDAwQDAAAAAQACAxEEEiExBRNBIlFhMnEUQoGRoQYVsSMzwVLR8PEWcoL/2gAMAwEAAhEDEQA/AAsVgZVPjUi/w+VekBBXMtDCMiipS1k3NXSlojA4UuwFmtzt0qGgFRKu3Dex+HmUgvIG63H7VhmyXsOwRtAPKjxf0YnUxzA9Awt8xQjqLfITO07wqjxLsziIL95EwA5jUfEVtjmjeNilmxylQgvsKdSrUpk4c5YJkOY7A6fnSZpooWGR5oBE31GgjW4SkVziHyBRc5LMQeQ3tXIl6w14a3Fpzj77UmuidHIGSgi+E34CodVkWGIouoLsqMADa5F7Dany50UVMldTz4G6AxEuIb4XVOCYwSxghcttLXuPdXPmbpeRa0RGwmFLTVmorXqiixaoqpDYjBqw2pjZC1KdFaqWK4I8s5W/hS12II3F9Ou9b2ZbA35WV0LrRcnZiPS9z1B2qhlkqGMhOcFw+OJcqKBblasr5HPNkpoYB4RSuNrUsg+6MOA5C37tW5ChshGGh3hJuJ9l8I+Z5IlvbU21+W9PblSN8oTA0qsP9HcZZZsPOY1JBUMp58tbH3GtTeobU4WgMB906HYmE2Zgol5sgsG8yOvmKV+NcDtwr7FikbHwgoLZVIFT8Q1yWYXNS3iQPs9yTfyrRHX/AFJRv2Tjs7gURbqpUnrWPJkJNWtUDdlnjmEU+MQiSTlqF28z60uOV7eEUrAUvwfdMPtsO8OuzqrA+eZCQPfRfiHJfaCc4XAwaFFQ9CLH8qWZXnymtiaEdalpq1yDpV2hLQtHt0ohaU6glA4BGBY+IedafxTjwkmLTyk+N7O4e+bumJvtyrQzIediUotpV7iHZaRjeOLL5A6f9VrbkMAolDRSN0aI2uysORFrVpFOHwhTvh3ajKLSJmI5jSkPxg7gq7pWzh/bDDlbsSnkda58uDJ43TmTgcpvheMQzDwsCPOsz8eSM7hO77HKCXs9h5GziNQ3VQBRtypWbEqu01+4S/tTwoLh2a98trXHmBv76xZs5MDgkZMOmMlc7WbIHkTKfCWGZQwuAeRriMhJlbG6xZHHsVqf1Rz8eJhHrYa//J4Vbl4mXgdHsCbMtgFBF9RYCw/916duCxmSHx7gbG0EmM5szZK2K752agCRBRsAnzRD+tIldqeSU5gpMxKMxXmAD7jf9jQI1JUUUckwUqD942HrYn8gaitQ4+KRgO6kEZDAklM915ra4sT1qKl6aKQyIyyKIwDnQpcsTtZr+G3ob1FEDxTFZZo0Ezpmt4BCXDandwpCX21IqBQ8I6VgbRndlJH+0rz6+IfA1d0UNWKUn3/9v61fhT8yjwqsinvJM/iJByhfCTothva9r87ChRLaWNy6Mr2QXzLlBz3Gni+7Y6+dRWgOP4hlQARzOjaM2HI7xCLEGxIupsQbXIuNLEkRUhpcXiSFmMC90BmMRu09xcDKAe7zWtpfS51q6Vak4wspZFLCxIvbpfYHztv51KVawp6pGvWqKqC8BUVoPFt41H9LH5rRsS3cqMPtfSrNIUr4kihwVGVgN10J1G9t9qAtpS1YoTdQfIVSct6iiGxLkC9MYLWeSwUog4hJJbK6fCtLomN5CR3HHym6SaeK1ZiB4Tg73UONw6utrlfMaUTHFpVP0kbKs8S4Jh7ZpHYkbmugzIkvYLMWtCp/FcPCG+yJI866EbnEepKJ9kJDhSx0FGXAKJgvBZ1XMqtb+ml96O6KuiiOGdpJoDqxI6NQSY0UgVte5vCZcQ7VjEQPEx7tmtZsucCxB1AIuNOtYJ+lh7aBTDLrbpfwqZiolw8JUSGbOHJKRkBGb7trk2N9/WufkdPlEzJAOKv7BLdGHva5vhHcJ7CfWcNCxxIiY3zo6XZNT7JDDcWNjWlwe2UvaDuusc3VGIzuBx7hdb4agAdVOgsAfRFF/lWR13ulsKEbhOI7tR9dcSgm8vdR3Kn7hXLl5XvvVJikl4diCIgMYylPbPdRnvdRvceHS4061FFvNw6VmkP1lsrD7NcifZMLWYG121Gx01qKlvwzBTIriXEmYn2WMaJl06KLHrrUVobM2FgkbE4sv0kaNVy3FgAqjxG+tqJjC801UTQspbwrCYyQrIOI54TlYf8Ax4xnXmCfu8xULSxxDkN3wmL8KxBD3xZzZgYm7pPsh4gRb74Ia2vS9ValKNuG4ruwoxx7wMT3ncJqtvYy3tvrferQ3vss4LhEwcPiMW8+XVUyLEoP4iF1Yjlc252qUFC4oKXhuMQlYcZki5K0IkZB+FHzDQcswNGGAoO6Qj+FvksnemwGoceJmJuWLeZJ0tRuiIHCFslmiU5ApCeGhZy1LV6QtqpEvVFF6ool764i34Y7n/cx/wD1qwaQHcoPGcURZAg9KMcICfZAzS5ifK4+DH9qoqlZsP7I9BQJwUlRWo5o7iiBpLe3Ug4ZLbKvuFqT3nHlCKCm+sjmKvuIr+FuuIWr1gq9QWsksdrta3mKME+ChJZ5S7ETYQXJRDfeyA3+VOaZD+b+UDjH7KtcSOFY+GCRTyKggV0InSDl4KyP0k7BJEmljPhMuXprWq43c0l0QonbO15Vf1trRBzQPSQpR8qTF8FQqGhe/wDS2hoWz705XpPIUnCOzUkp2I86qXKY0ImRud4Tw4fBYU2mxAz/AIFuzf8AFbmsT8mR4sCh7laGwNHJU6dpsIuiviIl6mJsvrqptWFzdZvU0n4ITwNI4K3xf1hwkmFxZlibcgKba+QpLoy00Vf2RuJn+rWOIx4HkyqCfQbmjZE5302pfyluO+kOGIC0c0im9nK5AbdM2p5fGnxY3cJaHCx82qL68FN+B9o48RG0mYxlBmkjYaoLXv5rbY0p8Wn6TYPBRA3z+yo2O7Uw4ycSSsTBGfsYRvKx++xNlA9Tp8aPLx8nshmNy7l3gD4+UAc0ut3jwrVwJxhIZJZ5YooZHuiBs4RmvcBhoxO+VRyNC2N1Nj+pwFWdrRXyeApMT24wca371pLnZEN/mAKNsD3Gth+qrUAp8D2mWeTuo45EfKXAlTJcAgGxv/VQsDHN1BwIutihdd7Iz65IpHemOME2GZgL+QvuaMtj/LZQDueUQYnOuYEeVCHN9lZjPKrnG2cXtmHnlrfBpIWWRpCW8N47Kpyl769DTpMZjhdIWSuCvHDcUZFBIrkzMDDQW+J5cN0ZSU5YJqKKOSdRuwHqbfnV0UJdSGxUwsRsTpcfL86IBCSqL9YEU7AyrIW0yqCWHwvrRlKARGCeZISzwyZrn7pv7TG+m24oSiRMHa2WMBZI1b0NiB57i9DSvWQrFwPjaYkNlBUra4Pn0PPahTGutNaiJcSwvb3FruVb1X9qToS6TLDfSS9/HEp65Wt+dQxnlVSa4f6RYD7aSL8D+Rqi0qUjJu2WEkRgJbEjZgR+lVRVUk68cw9/71aqiosnjcH+avxqUVdLP9rw/wCavxqepVSyvFIf85P+QqbqIjD8SiLD7VP+Q/epbvcqUou33GpoTh1VrYSQeJ4jZmYHxJm+74drb610cZuph0/VW1+6I7UrFwbh+GRAYESzAHNuSDsSTrXzbqGVmySEZDjsargLexrQPSouLcchhfu5Fc+HMSqZgq3tcnpTOn9KycuMywkCj77lU+UNNFB4VkwmOjyMFhxCuXFwFBRcwk6Da1/OvV9DypsnHfHNu5hr5+yzzNDXAjyql234iox4xUEscgYKt18ViqkEkEWtroda9AImyY7onex+Egn1WFeeKcGXEPAz2KR+LL+IkaD05+6vmmL1KTCEzGfU7a/Zb3MD6tIe0sqyYuKLDMyT5sryobBFIuyEjc21y8tK9D0M5GJhyZM30VYafJ90iYte4NHPusx4CCJxFFhEls4jZnYZ2aysxAIPhUMCToNbVHPy8jGOXLOWDlrRx8D7lT0tdpa21Ve1RgOIWDDE5M4uFPg7z2bqNrgMRfneu/0l2UzEMuWd6JF80Be6RKGlwDV0ni/CVkiWMKNHj5clYE/IV8+xOpPhndISdwfPutxYC2kLxnFpBjMLO7BU+0RmOwDKSL+9RXd/pZxcyaP7FJyNtJVY+kfiQxLQSxQyskWfMXjZVYNl2vrbwnpXq8aWJpLO43UfYiwszwSLpNsfwoQ4U4jDPJE4QPaORsmwJ0vYivL4PWsj8eMWc6m3W43Wh8TdGpuxW3CeL484X6y8kTpZmKyJbwi+xS3Toa68/VMePN/CBpuwLHz8JTYnFmpOEDNFDP8AVLtIoZlRjdblbAaanK19bbGuhJM9ji1psBJETXb0rLw8fZoSpQlQSpN8pIBK3522rO5xPKc1oaFLO5CkgEkchuapEl8PGomOTNlfmraH4HWipASh+KYSOQAyRiQLsPXoeVQsDhSBwvlK8dA8ukjlIxYCOM206F9/cLe+jApUsYRIIfDGgU9FF2PrzPvq1aMebwkuFRLamQjb8vnQEq1WON9qMDHfIqzP/QoCj32t8AaElXSsHYTFmWMy5MoY2AuNhzsNt6HdEFaJycuhtUKsriX/ANFMPZlU6+ybg+ml65zc5pPCb2tuVLj+xX2StET35Oq3Fvnretv90Zo0OSxE60jk4DilJBhYkdLH8jSxkR1dqywjwvcM4O8kvdyHuidiw0zcgel+tQ5DPdNGHOW6gw0l+KR43ZHWxU2NNDgUgsI5Ch709Ku1VLwn8qilLBnqKUtkntyqlKV+7PY5MXh2wU+gbVH3yONm/T0Jo4Ze26woRYpR8NRuGcT7iR80ciqAxFgyt7LW5WcEe80vrmOM7CcWj1N3H/KuI6HK19q8ArASvKIUVWWU7lo2tdR5kgWryHQs+aEuhjZqc7j4PuVqlaDufCRcJy8QmknKXiw6hIY22JsSCw57DT06V2M1z+kwMgDvVIbe4f4CUwCR1+ym4JjGxKDDzYV8wzd67rZALG2XzvlAA8zWbPiZjSfioZhW2kDn9UbCSNLgjuE8dSLBo07sFzvEH1JIVmVWNtdgBeseZ02WfOIxwL0hxHydyFbXBrd0DPwgxCPEYOUzRxuZBHmDA5hZ7Nvcjqa6LerPlY7Czm6LFaqqvZAYx9TCi145w9u8Zn7p5ABKGDJJp906X+FYf7d1Vhaxg1tbu2tx90WuPzskGJxeFxWJw8GCXIVYEShcoUJdtFOp9nnXbgizMHFmnzHagR9N++3KSS15DWBXHFdoUixJgcgWhMmbqVvcfAX9xrysPSJMjGE8Y/Pp/RaTIGu0lL45Ri8Ve11igSSNTqM8t/GRzsFt61vo9Pw68ueQ4/Da2/VBs96j7OJjB9jPCojDMXmZrmS99Lb3uRqdgKPqMmA6p4HnWQKaPBUYHt2dx7qfszZ8KYfut3/d9O6D5R7vFp5UjqxMWW2fyA2//tQv9Vce7a+6zxjC2iwuBT/FZENv8uMZpD8B862dBByc6TMd+Wz+p2CCX0sDQmvGu2MOGbuwpYjTTQC3KvSFyTwl+G+kFXNglvU1WtVas/CeLpOPDv8AKiBVg2pOKcIhnFpUDdCdx6Eaj3VahCquO7M4uDxYPEFgP8OY39wff40QcgLVXcTx3FIxWfDuH/CCQD6FV8XuNHqQ6Sk3Eu1WKjOQR/VudshDEHnd9ffQkqwEuSDFYxgxDv0ZzZf+TWHwoVaunBPo0XRsQ+bnkj0Hvbc+4CqRBdE4Zw9IUCRoqKNgv83qK0WaitV3+wzzdjYaBrGx66Vy3YPtsmCc+QoTwWUEnMhvyyEC/uNL/BGuVBML4UM3C5VWygMd9WIA8rW1oDiyWrMratTfU0YN3uFB8AHhIJa3wsa0sAA0ubaYzKew+h5+yT8OwUbI/dwSwlDe0q3LDr0PpQzRU30IJMp8z9UiBnh0B7pj0OS17XsRfa9ZgJOCi9JWe7U5QVuTey5Bfrv0FCe6PpU9Ibakm4eiNYBTfoma17HUcjc1ZbKBubKFhDijeF8KhYGVlVY0DFnKAAKouxvtbSnQskeaKji0bBSYHtBhlIDYRkNgdO6Yi4uAyhs4axFxlNq2NMbTRKZ+FnLA8MNFIfpSxeHxMCTxSWlgYAoytG5jk00VwCbMoOnnXRxpQDzYWVzSORSZYbFDH8LPN8hVv9ajf36N768ZND/bergjYE2PsVoadbKVP7L8Um4cBI8TPhp1DBlGgIuCL7Bgbgg22r1XWemR9RaBq0ubwfFFZ4naE/472zkfCySYbDypGLBppAFC5iF8Iv4jc78q5PT/AOmGxTB+Q8Oo2AN7+6ZJMSKAQuBxCYyLB4NYJiqsnenKQmUe2cwPmTfSuljdOlx82XKc5tOuhe/wgc8FgbSY47sHisIxl4dOWXcxOQCfIE+F/wDdb1rXM2DKbpyGg/PkIRY3CX8JxxxnEMNDisKEePvO8Rl0bwGxKsNrgdRQYXT2YTJDE8kO4B8K3vL6tWXjf0e97iGxEGKaCQ2sAgsoVQoC5SpAsPnTe6CwseAQfdUR5VS7Ydh8ZGn1hpvrJUWeytntdVXKBctoxJ2tbnT8WWKEaGN0i+ELgTvaBg7UxxJEVLxYqKPIQygpIo2VhmvyGttDXMk6S+aV7X6XRPN87tPxsmCQACtiEf2g7T4r/wCOmIMcUOIRXJiJLGEkXudxcE6Cl439P4uO5zorc8Xp1cX4/lQyuI34Vl4DxWGbGZcOQYo8NYWBAHjTSxHIAV5rqOFkQYevJHrc+09jgXUPZTYXHRjG4jFSm0WGRYU0JvLKQWCgas3srYfirv8ARcfsYAJ5edR+w2CTIdT/ALJb2n4/hCJHOGJYAm7yKl/RULtf1UVo7zC7SOVo/Az6C8tICJwPAO6wrSSKqSSotgdchYDS/kT8qJ/pFrERurD2P4QYI7s1yRRRO1C0dUnyYlSbBgSKPWLUUtEok3avGNDh2dLZ7qq3F9XYLe3Pege/Q0u9lRVGn4ji3jbvIMNKYjKUaUgM3dNkYrHrlsep5iud/dYhQN+P54RaCgeJQySvN38ne9zBP4VieNEmVUYFHPhktm5fCs0ue54aWircPIO328IgylfuyvGA2HIlXuWhypJmZSL5Qb5gbG4NdmOVsjdTeEvjZET9qsKoJE8bW5KwNHalqsS/SfGCpMLhHzZHOz5DZrW6HSliZpcWg7hTdOYu3eCb/Ft6g/tRa0NoyPtTg22nT42qawpYU7cZw7DSZD5ZhQucKUJChGIU7MD7xWdAtg1RRJuNucwseVSgoloY1FFnOetQUrtHcduOGTsuyAOy2vmjjYPIlujIrD305n07Jjflc34pPlaR3N/EST1ud/nXK0ue8jyvojZY4scP/KAEHiYEmVGa5AswP9N9R6EXpkT3QvpY8yCHMx+437grbh5xWHEkMcxjQsQbalgtwD5adDW6fJxZdLpI9Tm+SuLB0SV27n0DwmPDOIywIEjmlUb+GQgam5OU3Xc9KzyZ8j36tq9l0v8A4/BVajaL4P2yxrRlnxBa0jqA0cbCyhSL2VST4vKmy5RjrblcnE6V+IL2h1UaTD/yBjIwLtC4zKLGBlPiYDcTWG/Sriy9bg2lMvo78eIyF1gJ1xrtviIp5o1jgyRyFFLF8xskbEnLoNZLe6jlyGxmiFmw+nSZTS5hGyC/8g4jfucNe2+aT4exSxnN9lr/ALDk/Cz/AOSJ38UcMaKLKRLmLZ8oLWy6FRmFjpe9HJlNYB8rNB0qeVzm8FvuoJO3mMbNlOHUAC/2LsbsbAC8wvsx91LOaNN0tH9lk7ojLhZFpfjO0mInsryKbBmNoItlHLOHscxUe+qGY6iQE1/RNDmtc/kpfj8a2IyRzyPICwHjcAKt/EQEVQLKCduVAzLlJ2Kfk9HggjvUb2H7pVhGnw0jS4Vwl7+G33d8viuCNBvTvxMGRGIsllhKyegyMJfCdvZNsHxJmw8bG4uXcX3aWQkPOfQfZp6uelFmztADI+KofASej4Hdl7kg2B/cqLgvDzisXDAFJQOrzG2ixrc2J5ZitvfWfDj31roddyw1nYbyefsrd2g45eZmeUrApsFG7Ech+9bjuV5G90i4v23mk8KfZoNAB08+tT4UJUHCe0uRrySWA6mqryq3XS+Cdr8JKmk6AqNcxy6dRfcUYcDsjCR9se1uGli7rDyd7JnRgI1LglGDAHL1IpUzmFhDjQKhvwqO0mNxJX/CWV5Iw2VVAXESXkFnbMfELCw5WveuS5uJA01uQAa+w2TPUVJj+B4k5mfEiVFJSMyu2ZkVgjWA8JOYeze5y1UGbC3YR0eT/lQtPutsDaLHRYMyd5Ckp7wOgRO8CvyJNwBl1POnSzSyYbpAKJ4rlUAA5FtxLCTSB3jXLElg8kIHe3k1yqgZRlUWFwSc3LesbcXKjjpt24+/G3v8oi4EpfxLtFhjhmw0SSqM8pV41ClVM5kVAGI8JQjpYgU6LAnEvdcfawftSovFUqwh6HWu0lrOc6a1LVL2c1FKWyzsNjb31NlKUsfEpRa0jj0Y/vUoKqW8nF576yuf9x/eppCgC1/tif8AzH/5H96rSFelZHGJ/wDMf41NIU0q7/R5xp5XaCZiySKVIJ/ECP1q27FWAq7jMM0bth51+0jCq2bUOAABJ5hgL+81zp2OjfqC9n0mePIxuy7cgUQh8cjMPs7R2WyqoAW2ptY3te5pbZAXW/daXYJihLIHEfCdDhGF+q4fFYfvczySRSiVyxDlJPDba4ZQAQBcEXrfkNaYiQvMYU0jMprXE80l/CeGDE4yCBpXiWQPrGRfMill3BHWs+IxrgQV1+uSyQua5hrlbPw9MOHjRi4M0pDNa5VD3YOmmrJIfhVZhGoNCvoDHaXynygeJIcl7eJCr2vvlIa2lJx3hsgW/qMZnxHV9/2T3j7I00ssbMyTdzMtzfKZYyWAtsNF/wCNaM0DYrk/09ep4tIuHknv2JvaRVXyGVibfL4UmVoDGbcro4cz35koJ2HhbYBriYk3AmAHlZPF8fB/xFVKAI2fZVhuLsyajsKUPC3LSYkkkhcigcsxJN/UBHH+40yUBsLR7rNjPdL1J++wFL2DObFSH7scJ9LsVA+b3/2+VVQbj37qSudL1Nrb2aFhfFjIRyjDSH/aCwHxVR76KL0xOcq6mTNmRwhG1jHuvQ0KpbySE78gAOgCiwA6AAVZJcbKXHGyJulooKy9i5Pq2AxGLt48RIVT/wC3ECo//LvPlXYibpYAvBdQn7s7n/NKjcTxzOxZje/KjCw0hPrBq1KU3DccY8RFJ4dHVTnUMoViATroDYnXlWfLjEkLm78XsiZsVa+N8dwzSgv3ctsSylwgkMeGUKy5BbKQXvrY7muNj4k+j02PTdXyfnymlwUGO7aICTh0kzFYQXAEebupWcjTWzKcvv25UyPpcjv9wit9ueQq1gcLPBeOT4uUQKI4s0rShnLSWKu0yqATYa6aAXA5Vpb0uMGySdq9vFKtZSni2JnjDRfWGKlmYgWGrNnNjbMBm1te1am4kIINfCEuKTuS18xzEm5LEkknmSdTWkBrdgNlSc8D7QPh2UjKVHIi4tz0qKLbj6K7d9DbI/3fwNzX06VFS7VJ2UwRFjhYfcgHzGtFSukgWLhCuYxBGTcgnuy+2+pBrP8AiYw7SugOl5BZrrb7hFT9guHzLmSPKG2aNyB7hcj5U8U4WFhc0tOl3KpnF/o2aE3Eylbmxbw6ch5n0rJPkGI0QrawuNJDxfso8UbSCRWVepsfcpqRZQeaKt0dI2bgUeIwKYjDraRDllW/TnrtyPvpxfpO6UOaVdHB5eaHTc8v2qd5nuj0le/sia1wht6iq7zLq1A0lOuyeDljnjfIw8QOun/uqMrL5UDSmva3Bd3i8UpUHvCkisQCwSQG6q/tKBIjaA/epOYSKI4Xc6Exj5HB3PikhwWFyK5aQuWYZVOY5FGa9yTY3uu3Q1lle1wFBd7Fx54Znl5tvj4TPhEjrh3i+59fjcm1zZoiwVTewu0Vj/qNbWO1Y/6LzWVHXUC0eXD+UoxOLeDLiImKyRaqbAjxeE3BFiMrGs2I4tfS7vXINePr/wCn/wBIziXhuqkkRrlBOpbKD4ieZJu3vpTndySz5WnEjGNhgNO9Wg+Hz54EkYi7FweQ8Jt+VFNFocA1K6bnHIjJlIU8RRIlUNoST4mvYDQAdBct8akrnvqwg6fDDBJJThuo1mijRrEC7F2Ja9za2g5DyqjrkptJ0Qx8Z75tY9W5W2ECiJLf4haU3PN9APKyovxNXNeoD2S+maCHzA/Uf/SG4VIg79FvmMoJv0VSBr/qZ/lRz2WNSOmBoy5t/KJw8Cp3hBYtIVLE2sAubQaX5jf8NKfLqaGLbFgiPIdkE8/wouFoD3s9yTITGnTIhQs1/MgD3GmynTGGLFhM/EZr8gcDYKRJBmKggsWVQNtX0UeeuvlelBlhq2vyhE+SzxVfqtuKNaNsrL4UtmOgJAuW66m9vdUZRkAQyukixHOd9R3/AHVq7WHusDg4EBUCFDlO+oBN7c/3rrleEJXO8WNQKsKgoRUUW8CAsAdidaiiO4viQ7WVcqi1htpbSqB8qBD4bClwTcACqLq2Clqfg8/dTxsDs356frRKKDGyBnYnrVBRQ2q1FPDhr+QqKiUYmKEQsLEHcdfWq5VL6C4fjknjWSNsyNsf5saKwUdqj/8A0xLhJGmVTOgzEZWysoN9wd7eRPpSBjN1ahyVsd1GcxCM8BG9j+JQMwMMkzGS+ZChyBuZ2svx1poxuy7e0E+cZ2hrmix58q4zRBhY/Hp5jzqpY2yN0uSGmjaqXH8K8aOqqCrDV2sd9CNidRzrkOxXxusp+sEWqZ2NmbB418NLbJLoOhO6keoroBweywsrxRtPsZBJHJa0eS7WWwOhNxyJ201rmyRtB0+VrYQQCoHd3LqkanKALGyi58lGvK2vKliMt+oonO3oKfBNKr3kjFiRY5ACPS4AuNassDvoKtoG/sie0PB/7Rw6zReHERXyXNhIvONul7Cx5EdL10YntkZochhmdjyiRiUdmOzrPrPG0RAvla1/eOVcLPkMB0NK9BL1hzo9TBVqycU4XHLA8AbuW7xJFYLfVCpBtoD7J361q6bmxiIsed1w5WyOeJB+6Qj6OcJos+Mnkv8AduqA+4L+tdFmRij6EUuRlyinEkIqXsLwxbs0c8p3JMshv7lYA1H50DBY5SmNledN/uvYXs5wokhMErEAGzMx0Pqxqm54cLpDJjujOkotezfDNb8Pj/4fv56U0ZjSaG6X2zvusYXgnDdJEwEWhuDlBsy67eRqDLaqDTuosV2Y4UBmfBBetiy2+DDnVjKaRdKaTV2pJex2AeJIu5eNUZmUpI2YZ7FvFc3Byr4T0FT8VGR6lGF7TqbykmO7I8Lib7XGyqim7xNKDmA+6bDMNvWia+InYbrQ6bKLKLjSqMCgl+5704dWOVhCAqB2LeK18ou2lztakZLC46gOF0um5nZGguq/FI7AdmZS7TRRyzspJIXKq3KlRbMdSAx2JNKidJKzSwbJuV2oZu7K4l13XhRYThcs2Jgw0mHmiDyjP3kZA7tLu3itY6Lb30+HHMbtTkPUOrsnx9DBRPP2Vl7WS97jnWwtGoAt7q06r3XmiVz/AIlGTI5A0vp+VE0oghe7PSrUU2Eju4DEKp3J5Dn8qo7ilDuKXsSbsSB4b6emwqmigqaKCiBtvRlWsqSLaa1FFsASdtfSpSlouLDgatUQ2oZ8byX41FaDJJ1q1a7HiuMnBOsECWRjmta9id7HpzrgY2RkzRlzdh490TqBVsw2PjljCyFczqboTqRsdOmtdGDKMcQMuxHKur4SDsucPgonWMyOrSOSLA92R4cp102FbcnPZIQfhXDA9ztITnBdpsPISA+VhuH8Pz2PurKc6JvK2S9NnjFltj4Uk2PilRgLEAEgsPDfkb9POky5kT2kcrN23NO65h25wByJigyFkIUsrEliDoQCNNqThygPMaqRtttWXDTDF4aPEZ8pCFX89rgkA21HzpuXHtY8IInG9HhBTpqCxjVQNCSRpqoGxItprasDSDxuVoIrhYxuMWIBppIQultXLEqOel7+Wm1HFE+a2xN3HKux54WnCeKq5Z0lTQhQbsMzXBuNCetXLBJjnS4b8o3EOotTnA8WAd2ZkYsR/dkna/UfrXJzIzK7U21r7EpaGvFeyI41hzMFZAGHT1rFjyCIm0UGlmz1JgMErLlcXK9aB8jr9JVzSlptnBROFw4hDAezuB06iq7znbFIe8y17qpcQLZ3FhqbjfQE39K6kMlMpdI4zZGNP/lqVWJGXvIiADfMzXy2vppbe9amyNaNxuuVO06tK3ljJbNdQAfE12GW4FtSL33tYUxp23SHNA28rVpSQZGkhyi/izODexB3GvuG5qy4CmtG5U3dv7Kk4ntZiF/uwqXG9yeo5npr61vGM0H1KyKFjyhcDxGIx2ns+tySL6k735amlTQy69TF1cfJxxDolTHh+OgQMsMuVXFnW5sw6G+1Le7KAIcE+JmBYc2rT3A8TaG7xnS2tjvbX+e+s2PI6N6d1DHE8WocjhM5+1UmQFZIz4b6kk2sb6EW3099dJsruDa8qQEi7ORlopp2tdixv6evma1nYLO7mlUMdG4IIsdwbXNMic0ikwilLh4GYZrAHoTage4NNKAWsiHfbQ2JvpqLg3pYlGqk4w1GH/NKJomBsADpvemg2lKCRD8aJu+wQlb4SHOLg6XpjmFnKolFPIqDz6DegVICbEFt/lV0ipbQ4UnU6CoTSi0Lj7vxNRDa7z2hxREX2UWeZbECw8PnruN9qyiWKIBjeEZa4i1Sp+0azOPrMJjYaCSIlXXrodx5UbmiQcWgFhXPs86Kl0YSx5dW8II11uLXJtbfpWaOMRyF1bLQJdTQPKzxHhGExQDFshGl1spI3sQRrvTXtglWvG6jNj2Gmx8oObhh7tVDkRqLADxMwOmU+HbnXMbj+o2EMuQJDqPJ5QL9nVeEKwZWII1JbbbbYEda0jW07BZ+4C0AlL+xHCp8O08EyfYPezXFr7db6it1hw3WcmnWEN2kXDwOqu5LSMiWYk+A2BffTLYH4Vmhidqrwm9ymGuTyhG7Z4KLEyYefCMYo3ZMzt3uqkrnKEXHPYnQ7VtijETtTNrQdxzmi1ZXTDNIs0YhCWVlUL4GAuVYZed6x5Ek7n2RaayQAaQVjHYeCWRDGmVwfEQbBuhA9b1gz6ZFqDaPldLFzHu9BdYCsuDw2RbV5aSybSZZNbrUkUIFz1qw0lC59rZ471DGRuqDqQGNw0QViQL2pjXOWmKSUkAcKsYeKO5CjxAe1qbAX2tXUjk2Act00JvWoIoFmkcOxYEZt9c4sNQNLAX+Na3TNjAICwvw5CNR2CkbAoobVtd7g6/O2ut6I5Adz/CazDJdvRtIZeARuD4GYEjLlN7WOoNuZqz1FzU0dMjHLqSjifYxog5MgjWwuGvqCbgbanT5U+HqgkIGm1nkwYyLY7ZVhOHEa62vYHqeg611O6K3WIYrhurTwpUiCgsSzWDC9wD+VcecueSR4XosVrYmAEmymGN4KrR/ZkhhpYmy2OpN+mlasSYyDf8AVcDqWMIJduDulvDeKOkbx954fZUcj1I9961n1HZZntDWAnkqZY4TYmXnqGB5jy/mlB62nZqVYtbd8mVEDgKLqTzAve+19atzSTdK9TfCVuwLyKGujAa9CANvTalPttOHIXSxm643Mcdj/wCWpcNgy+iuGG9+Y8jemicXR2WabEcwam+ofCbYbs7G2kkwRQQZGJt4L+JV8yK2wPa024Ln2kWPxCKzLBfuwTlJ3y30oXOLjZRgJcynnVWjLSOVNhlW/iNWgKONiLAg0p5TI2pYMJ1YCmA7ICu6rhdSzOW5AHkDuvO4rkDFKZ3ggsXwPDyWzISRzubnyJ6Vtix3MF2kuk1eFPgMFHDfu0C33tfWr+6BAce46IGRQMzvcgbAAW1Pxq2kO2qqUJ2RHGcTiDhIpUCgM6iQC9xGTbMKLt7WoDYtc44h2uxgkdVmIAYgAAbAkcxejDG0maUC/arGbnEP8h+lXoappSri/E5MVKZZTdjYeQA0AH83vRBoCugjpcMuMAOZUxQABznKs4AsPEdFltYa6NpzqKgaVg7E4TEwrNFiIZEjWzrnUgBiQGCk6EMDfTmopGSaYSOVNi4UrPw7EnvkCqDz05C9edznvdH6yuvhRsMb3VXhXtK4zACFmOxUgWtLIwUNrDUEukDZWEn4hwnORZsvXzrO2bTyFvgy+2KItZw/BlW5BsToahlc4aiqkzHPO6gPBI1bMTY9RoaJuU6wEz8bI4UEJjhEo0b1LtqPn8q0hz3GxdJsRkcdx+wUM3E1jyqLtYeLIAovyF7a1ceI+Ym9vulzDQ0vcPsNyVQu2eLDKLA3ZyT6W/8A6FekxMVsIG4KwvzXTU2qaEKLyKiKLsAAoGy7X289SagB178LqTTMbDdb/CC4Rdpsp5XB93/qjyQGxpGA90k1FWPi8ZYBA5UHRrW1FtvSudjSllkLqZWKyfTq8FJ8ThwrlRqFA39L/rXWxH6o9R8rzvU26ZdA8BRM6jcj41qtc2ivYHiJUTxkB0dbKCL2bSzA7i1DIQBabFEXuDQgseREluZ/hrLCDI+11sioIg1DYLE7FDZh/PeKbJH78LLDJW7TumYnMosrZX/AfZf0B2NLa8xc7t9/ZMfAycEtFP8AbwUvOJOxVdPK35WraKPC5paRsiJOJ5lVSgAUW8Om/W971KVGzyoQ8fVh7gaiia8JwYddGuL9LVgy5tBXV6djd0ElQcTwWulviKZiy627pOfj9l9BdozWGtEATwuYSByhsTj8oFtQTY2/nlUjgc+Q2aoJLpx4SyfjYuUUjMFzW3NrgfElhYc6a4MYObVxNlmPpFD3Ve4vh5jiO9cBlVQoAbUWuSMu5YknQXqmua7hOdjujFcpf2n+kRsQiwYdDFEAAWPtN6DZR8/SiddJ0cQJFobsz2mjjd4poY5EzffUE+ZzWvf30prdt/KdLs62eEB28xMDYgLhv7sKCRpo5vcXG4Ay/E0cUQZdJb5nSAWkMS05KRsSVSFZ/tWX2UkcIP6jYeg5e6poDtiradO4Vp+jviAaTK7kZiQGJv0sLnaud1fp8kkHeibYbyB/ldHFzmRxmJ255Hsuu4aPKALk+teOY4A2qkdqNoi9bO4A20ulqTWd0mpWtSKzvAvdEh55yOWnW9LDrGkJjWAqocW4jdzle5Ommw9/7V0oIttwu5jY1NBI2SmPDZmF221F/wA7VsL6aVtfK1raA3KJ7gKfE2n+k0OqxsVhc9zuQoMZwyKUeJhl8xb4GmRzuYdkp8YcNwlQihwqMY2JY+yCCcx5C/Ic61an5DgHJIY2JtNCH4DgcviO+5NXlTatlvw8cRt1eSmUgu3oCf586zN2atxCZJwpZEGUjOdwwy39CdD8ajXEeVx5ngvJc1aS8FKC7wqB5gftao6SQHkoWCJ3FJFiMPGWLqoVQLXsNep9K0Nkfp0k7rRDjMbcpFBVbiR7wk8ht6V24GaG0vLZmV3pifHASjUHpanVeyBpPKNw2KvYHQ8j/OdIfHW/hao5dXPKPxYzrn+8NH8+jfofdS4XaHaPB4TclmtvdHI2P/dA3rWuesqtzpUulYF7K5dk8IcouLAm1/PeuD1KUB23K9B0z0REqDjuB8Z8qPDmpqbnQiUBw5Vwkx4P3iffWyXqUcezG2V5qHpE0m8jqCX8X4uIoywbXYDqx2/f3VgGTPkv0u2Hwuo3p+PjN1VZ+VXIIT3cxdx3rKpIO4XOjF3/AACy3tvbltfe1l7eELpGtOyTpxOdGjKzZoiwy5bkDKRcAMMyNr5aHoa1NYGhY3vLyh5uHSI5JXwB7ZgQw3sPEpIFR/BRx/UEAo8bHzNvjRtHpASZD6iVkxEG9HaWm+AwucAAHNa9tSW3AAAqlRWeNYKWBgksbRkqGAYWuDzrVAxtaigNhL4EGx2NaYMa327hU5xrZW7gvYrEYiA4jDsmjEBLkMcttjtfXY0WTP2pNLeFTWlzd10PsRxRp8MO80kjYxvfe69fOxFfNeu4zYcs9v6Xbj/n+Vvgss3VivXKDiNimrN6YHgKUtHYdaU/fdWAqv2pMmgt4TWzDDRyux04R8+VUsa4iUu17DyrrRAyHSFunyBG3Vaqw4k/eo738J0BGU2O409a6vYZ2y0LgmeRzw9y6BAy73tfqb1wHggrrBBcTxSRrmzCw5X1J6CnwxukNUgkeGiyqyHaVy7c9gNlHQV0qEbdIVQRlx1OT3BLYVz5Tuuq0UFHm8VrXJO3UD+Gira0uV9BMmYn7hXzpFC+Vgta47HOgESSN4wbi+y7H0vtToSaLj4VNha94FKvdoMQFURjdvyFb8GIvfrPhI61ldqHtt5P+Aq8moP85iuwvIO5tA4mLxsOouP58aIJ7XW20MyWq02024VjdRm10sw6qf1FY54zW36fddLFmBNO+x+yeydn1YAxve4vr+9ZGZ7hs8J03TRdsOyiw/A3ja7L6G9MkzWOHpVY+A/UbCvPA4T3CKBbxNqNb7An5V57KfcpNroGMRen4Szi+CN81zdiRY+Wxv0tatWPMKpPDtR+KUYyKL6D3VDqcaCTsBaTTYl8UxMAV2iKhAbLq+a8tj7WXIAP9d9dq6+HjCJtnyuTlT63UEnSVld0RS9wRPJJdbhtxc/3a31udSQPSt4CxE2p8HDGQqRRMy5s2d2JDSDS0aKgaQa67XsLlRUKpS4548OkiEgzSe0osxHiViZXGgOmkabHcm1CRaNhoqtpvemjhJKZQC9UllG8K7RfVMQjLaw0Y7lbnl+o86oiwrAK7VxfhEXE8IM1gxF0calG6+anmOYpkUpabRVYXC+I8Pkw8rQyrldDY/oQeYO4NdqF4cLCSdlcuw/a98JGY+7EiFs3tZSCQAdbG+wop8ITnUDRSe92024N2ljjkkPclFlkaQ2bN4nOt9B8q8x1j+mZ8giSJ1kDg7f91qh6hGBpcCPlXaDHI6Z0YMvUfl5GvDZWPJjyduZtOHhb43CQW0qE8Vi0s1yTa3nSnxGthS0jFk8hC4vGhGJa3leqjiLgnRwl4ACUx4lZvDJOyAfhX9a6sEMbDbtlsfE6EWxtn7rGLwaMCned4h0s0qi49Mlag4A21ZvUfqH8JD22wQbDh7gsjA/3gfwnQ2GUHmPhWrFk9VHylvaTW38KDgfaFEiCvIPDoAYw+nIX68taksDnOsI3PY1t/wDKXT4eTFv3hCLpZUAyi35XNWZmRDSFnjnBd6lnDQW0OhG/l/LUt773XooWjTYTWEWFZHblOKFWQGTOhDeEjfbXfzptEMpyQ5gkdYOyIMhA1u3le1BsT7KPxhXpS7DMBIxcgMdbE7L7+laXglgDUqENicQ47nf9FXMfjO8kZuWw9BXZx4u3GGrx/Ucjvzl36D9FBAf5/POtCwuUWMFmRvcf576gRRHYhDMKtOC01BuOVQixSYx5aVaezvFLjIT6X5Hp6VyMzHr1BegwpxI3tn9FYjJddrGubVFdHHJBIKsnZ/GZFbmuptzG2o9a52UzUbCz5sWtwKV8fxIY92Ll7knXa5JAHTStWMwi3HhOxYy0EnhVHtrxFFPcxG7ffI5D8Pr/ADnXW6dA5w7j+PC5ObOB6G/qq5wuEs3953dho3ncaXBB6nTXwnQ12KXLtWFJ5MlpcRDLHewLg78tbam3UGqQoXE46SzhMRGl1/w11Ya+FXN38sosNdhUUSnFcN7tc4lR9dVHtDrcVLVg7qKEUVoHbLfF4rKMo3/KrpCAmfYvshJjpALlI7+Jtyetr/nVFyslfQvB+Frh4EhRmKqtgWN22te9t6sBWAqr9J/Zb6zB30Q+3hF/9cY1KnzG494506GYx/ZUW2uKRykHmD0rqxZAcLCS5vujYOIsOdbGzArO6EHhWnsp2jKMy7qVuQeosL/OvK/1ViRzRskH1A/wur0eH1uaTtScRcSQvn9k35CvHOgdp0r1mgFmlptFYziffGyC2lrnU0uODt7uS4YBGPUUPG8yG+RX9UWtQkYlyN1cIscQP3oox55BQmT2r9ksQD3P7oXF8QdwVUQFSNQyDamRvDTZCF0Pyf3XOsVYSnLsD/PdXcZZZZXDndbqHCs3AZrc+dcvKZaoFGY63fN55T8QP2+dJj+hep6e/VCLWMY1oZD0Rj8iakYuQfdaJzUZPwqvwXHd2wzHwnnXVyYdYpvIXIwsrtup/wBJ8qXivFD3n2UmhA67+WnpQY+ONHrG6vKzXB/+k7ZLpMR3hvI5FgdVFyfLfatbIwz6QufLM6X6z+oQcZrYuK8AFExrYVElxtYxqeA+VjUUiPq+6ElGvz+OtWtAWhqIlpDMUa/x9P3oXtDhSfFIWOBXQ+z+LSZLSSlLWsQuYG+xIGo9RXEfA1ryCvQid5jEjNyOUbdu97uNu9tp4LkEb+tZnQ/C3Ryxvj1O2+63PD2uS1wee9/fQF2n0oHyhw9PC5VNKWYsxuSSSepNena0NFBeUJJNlFcPx8sRtEbFrC1gbnYaEb6ke+rVFOsIk65nklVQd7BD4mGXc2RTZeVzptvQlUpJzI6kRzC65WsQreyRY3UZhrY6rbzqKJJxXFzmyStsNLW8QPPMvtXt8qIBWgUY7A2qHZXVrSGMswHnrV2gOy799GWEVISRpYAUtp3tLbzaJ7c9rBhVCprK/sjoPxHyrRBA6d1Djyqe+lTeD9tsTG4aRu8Q+0traeR6+tdZ3So9NM5WXvuBVP7QQRtPIYj4cxyki3hOoB9Abe6uOC7GeWPW0ESNsIHBcMllYIguT56DzPlRydRjibqJpFHjue7S1XHh3ZwwrqQzncnQegFebzOqnJO/AXfxcNsIu90ZHhJP6LVhMjFs9SISy89fKln1K+FFLjzsJCPhRiIc0hte+s39qRvhV6COGqWEHxKULEzCQk2tb1p0LSXgELJmSaYzXKp5WuyCuCnXBpdRWDJb5TGphiZryn/b+QH51nY2mL0vT7EQWeJYnLBIT+Ej3nT8zUhZqlC1ZT9ELnfCqXCIHlbuxa1rkn7vn/1XYyHtjbrPK87hxvmPbHH+FBjCUdk0uptf0p0QD2ByzZD3RSOZ7KOPEkX0FyCL25MLH0ojECktyXNUsCczvTFgefARMa1Ekr0wvmHkfyqK27UUC3L0H5CrWkLQirVqCQVExqc9mMUQ+S9rg28r/wDdviawZsYLdS63TZfVoPlXDs59mTJqLaAi/vOnn+VcmdxsBq6hArSeFZ17QhhaQLIP6hr8RrQiV9eoA/dZjjtu2GlwuvTLhpz2RjDYyEMLi5Nv9Ksw+a0JURmM4mF18TFtiudAQCb/AGrHMy30sgUaeQFVSlLTAcQMrBLSFmsFGZ5he/RmDL/qVh51CrpTdr8NaLDMfaPfKdz7BTm3i+8d9R1O5gUpVnJRWFKRGF9oE71Aheu0dhMfdAnWx/6pBSQueds+J9/jZnvorlF/0ocvzIJ99d/DaGMCB26EwWJ5E11GOBWWRiNGHSSVEvqd7dLc65PWy1mOZD9Q4WrprHPkDSNirXgsIka5Vso523PqedfO5ZXyG3L2EcbIxTQpJ8tv+6Bt3umqDDnfejeoChpg4P70xhbSAg2vLIv3gD6VZB8KtkNJiEv7NMaxxQOcAheKygxCwtdrfD/3ToGlr91ys6QOIASNlrcCsCzDiSgJG/KqdHq2KNgsozg3EszHPuedJyYKGy7/AE7JAGgqzFFZbEAg8jXLBc07LruAdsVX2AwswUAZJTa/NTyHpXSF5EVnlq5m2JMAB6XlLuOcImu0+QmNtbjW3LUbjatmHkRlojvdcbqcD+86StkDhOHSMMwjdhyspI+QrU6eNpouA/VcwxSuHpaT+iIbCyDdHA6lSP0qCaM/mCUceUctP7LySADzo7BWctNqOJrk+hq7REUFARt6VE0FaZatXainjqI2le4bJllQ+YpcwthC14ztMrT8rrODRMi5bbDSvKP1at16M8lRzQ/0/Oja8+6EhchFerXm0dwWQrLcbhJbevdSVSiY4mSSaKKMvGCihgliDl0UMWtlFlANhbTXU1SiY4Y91ie9kKBmASMKHQZ7AeJbXC2te/Jwdaoq0n4rjpJokaU3bvZd+V1h09BYD3VFYSwVEQW+HPioglSLpn0e4nxqPMClnlJXN8XKRLJf8b39cxrqwyEAKELaOXpW1kx8ICE54UABcGzdf5yp0mJFPHpkF2kd+SF4cwp1gpVJAZ8rHbTQ+/l768ln9Enhd/pN1N/ld/E6rFI31mirJj+BywopdgM2wvc6enrXEmgfCAXjldOHJZKSGeEAuDbk9Z+408haKKlXAfiYmh7vsFKQmLwJO16bHNXKBzL2SrER92CW2HM1sY7uGmrO4CMWVD36ywK1iFEjA9bWXW3X30zQWS0fZcmd4kdYW0uHSEqxyzQSC2YAgjr5q69PzoRIX20bEKxDRBdwUpx8GUsNwDv1HI/lWqJ9gEoxF2y5v7JbnykEVrrUKKAOMbrCe4HiJ5mudLALXcx8snlF4xBKFvurA/8AVJjcYya8rVMxswF+Dad4aa6jxe6sb2EHhKmrUm2EnFgNKzPabQABYxL9NKjBSooLGcLWQeJFbztT4sl8bvSSlvgZIPU0Kp8Q4E8dygJX4kfuK7mPnteKeVwczp7mnVGLCzg+zjt7bZPLc/sKGXqLG7NFo4OlyOFvNInF9mkVSe8bTmQLUmPqLnOotC0O6WwDYlV6bDMBqNOv7jlXSZO1ywy4MsY1chL8tmB86c7cJcR3BXSsMHEaMACCorzLy3WQV6c3yiRxA7FbUBh9iq1Lkt69SvOKXCzlGDC1x12N9CD5EEj31FEVhcXmnDPZQwKG2yqyGMe4Aj4VVKLGOBRY4zbMuZmsQbMx6g2vlRfjUUWmOx5kIuqra58N9WY3Zjc7nTy0qUrCGvUVreI6irCFyuXZDHBJVJOlxQOCQVW+00WTFz6HK0rsvmrMWHyNa43AtVhAQS2NaopKKohMIZraiukyQchJc1GDHbetPEgSuzurPg+KSPF4szJHYAm5C5rkLfltpXkP6ixv9Rr28EbrudGl0sc082tziWbY15zQ0cruarUTmXrRAR+UJ1+FFLxGRASzWAoxAx5oJbpHMFlVniPEHna7aKNh+p6mupDC2IbLmyyulO/CJ4TiAA0Z2axHkw/cafClTsuneyS5uy9iMUVDR7q1jbo2ouKkbA4h3kJ8UlRlp3tZwXEu7QEnxhrG/wB6Mi2U8iNKt8Opxrj/AJR629sXzf8ACW8ShKGxFuY8wdq0wODhaRkxlhorXBz2q5GWpBLpKaLjdN6x9re11Bk7UmXAsUkkjRu2U6FT101X1rPkxOYzU0IGzh8mkq1x4JF+9XKdI5y1gUiFyHSg3UU0SKNjQklS1FikB2IomWFVoCWOwJO1Pab4UREvZkTIpSfeLvSmW5uQCo30Bud/w12Y8YAc7rnOySDuNrSzA9mlfFTQs7BYfFcr7aqwB56aa6dKvtncK5Mm2g0mXHuwUMt2SQxsuUnKgYNfX2Va9wOmv50/Fa5npLiQudOWuOoCk6wnAgkYXvCcosCVGvhzAmzWsR+lYn4Gp5Nrd+OIAFeEo7Q4X6vIFvnuL3AtzI/SkS4/bNWnwz9wXS46sJNegXFWREaiibYDBl1d/sVOq+O43C+IWO45WHWqKiaTwALnMWFNh4gXN7g8rADUW+PuqlFWMQ2ZicoXyXYUQVhR5KitZVDUVFWHgOHLOo1FzyqnJBTPj2BMwMP30a6m359AQaWJBHuSrjaXGgqVNhmRirqVYcj/ADWtkcjXi2lE9jmGiFuhIrU15al0pEZiQALk8hrejMxVUr32cwmJgR18Q7wWeMrfa4sb868/1HqRlcWgbBdXFwQAHk0jYuFy8lb4GuIST4XX1NHlHQ8Jk5ox9xpTg48Aq+6wfmCpfaeUtKUAsqG3q3P4be6uthx6GWeSuflP7j6HAScoRWxZuFGwNFpBS3FFRz5yL+1tfr/3S3R6dwqadqW82FJGgoWP91V0vY5M8AJ9tPmDp+1SK2S14K3zkS44ceQk2Q7ituy5VreFXvtVEBE0utEhDe+t+tLraky97Vn4L2mZPDOpdeTgeIeo+9XMycBrjcZo/wALdDluaKeLCu3DcJHiVzQ4iE+WYhh6qQCKzDp0o5ITTns9imC9myP8aIf7qn4F3l7VX44f9JS/H8KjiBZ8ZCPIEsT6AammDCFfUFBllx+kqmcQx7SXUXCX959f2o48drNzuVo16lrFJKWVUdlZrKDmIsBoLnkB8qaL5JQylobVK5RcBjGrcSLNlsTZiSOYvmvbyonds7lywNc8cMRTcMhO/EJj6BtPnpvQh0Y/OrIefyKHhfD0Md5MZiM13U+0cwDFQdd7hQap0sRPqeUWl4AAYFtPhMJfx4idz1K38+Y6k/GgJgP5iiaZhw0Kh8cwyCeSyKPGeQ612vC5aGXDp+BfgKiij+rp+BfgKitath0/AvwFRRZGHS58C/AVFaJiwqW9hdvwioojYsJHYfZp/wAR+1QKjwrT2fwqXU5F3/CKhSCn+BwyGY3RdxyFcjI/3QFvh/2yrLLwuBvahib1RT+YrqxtA4WZxJ5UeG4Lhl9nDwr6RoPyFNJKFVD6Q+GwoYGSGNTmOqooPxAp0SW9XqBfCvoPyrNpFnZHZoKWqpWsGqdwrXz/AMajHfzaD+8fl/U1ZTyt7fpSt0HQfCiCByGkQW2G1MCUUIvtD1o3fSgHKbrWEcoigZz4WHn+taG/WE2/9ErZVFthTfKytUTVZTApIhS3JjE1wyC2w+FY3crosA0qFYV18I+AphJoLNW6jZztc200og0eyBxKxbWjcBSFpKmirOVuj4R/Cz9o3oPzpE30Ih/uporkEWJpI+lC/wCpOsEdP55VkkT4+EyjNK8qyop0FthRqB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062" name="AutoShape 14" descr="data:image/jpeg;base64,/9j/4AAQSkZJRgABAQAAAQABAAD/2wCEAAkGBxQTEhUUExMWFRUXGBobGRgXGBwYHRgYGBwXGhwYHBoaHCggGBwlHBQXITIhJSkrLi4uFx8zODMsNygtLisBCgoKDg0OGxAQGywkICQsLCwsLCwsLCwsLCwsLCwsLCwsLCwsLCwsLCwsLCwsLCwsLCwsLCwsLCwsLCwsLCwsLP/AABEIALoBDwMBEQACEQEDEQH/xAAcAAACAgMBAQAAAAAAAAAAAAAEBQMGAQIHAAj/xABCEAACAQIEAwUECQEIAgEFAAABAgMAEQQSITEFQVEGEyJhcTKBkaEHFCNCUrHB0fBiFTNDU3KCkuEX8SQWc6LS4v/EABsBAAIDAQEBAAAAAAAAAAAAAAIDAAEEBQYH/8QANhEAAQQBAwMDAgUDAwQDAAAAAQACAxEEEiExBRNBIlFhMnEUQoGRoQYVsSMzwVLR8PEWcoL/2gAMAwEAAhEDEQA/AAsVgZVPjUi/w+VekBBXMtDCMiipS1k3NXSlojA4UuwFmtzt0qGgFRKu3Dex+HmUgvIG63H7VhmyXsOwRtAPKjxf0YnUxzA9Awt8xQjqLfITO07wqjxLsziIL95EwA5jUfEVtjmjeNilmxylQgvsKdSrUpk4c5YJkOY7A6fnSZpooWGR5oBE31GgjW4SkVziHyBRc5LMQeQ3tXIl6w14a3Fpzj77UmuidHIGSgi+E34CodVkWGIouoLsqMADa5F7Dany50UVMldTz4G6AxEuIb4XVOCYwSxghcttLXuPdXPmbpeRa0RGwmFLTVmorXqiixaoqpDYjBqw2pjZC1KdFaqWK4I8s5W/hS12II3F9Ou9b2ZbA35WV0LrRcnZiPS9z1B2qhlkqGMhOcFw+OJcqKBblasr5HPNkpoYB4RSuNrUsg+6MOA5C37tW5ChshGGh3hJuJ9l8I+Z5IlvbU21+W9PblSN8oTA0qsP9HcZZZsPOY1JBUMp58tbH3GtTeobU4WgMB906HYmE2Zgol5sgsG8yOvmKV+NcDtwr7FikbHwgoLZVIFT8Q1yWYXNS3iQPs9yTfyrRHX/AFJRv2Tjs7gURbqpUnrWPJkJNWtUDdlnjmEU+MQiSTlqF28z60uOV7eEUrAUvwfdMPtsO8OuzqrA+eZCQPfRfiHJfaCc4XAwaFFQ9CLH8qWZXnymtiaEdalpq1yDpV2hLQtHt0ohaU6glA4BGBY+IedafxTjwkmLTyk+N7O4e+bumJvtyrQzIediUotpV7iHZaRjeOLL5A6f9VrbkMAolDRSN0aI2uysORFrVpFOHwhTvh3ajKLSJmI5jSkPxg7gq7pWzh/bDDlbsSnkda58uDJ43TmTgcpvheMQzDwsCPOsz8eSM7hO77HKCXs9h5GziNQ3VQBRtypWbEqu01+4S/tTwoLh2a98trXHmBv76xZs5MDgkZMOmMlc7WbIHkTKfCWGZQwuAeRriMhJlbG6xZHHsVqf1Rz8eJhHrYa//J4Vbl4mXgdHsCbMtgFBF9RYCw/916duCxmSHx7gbG0EmM5szZK2K752agCRBRsAnzRD+tIldqeSU5gpMxKMxXmAD7jf9jQI1JUUUckwUqD942HrYn8gaitQ4+KRgO6kEZDAklM915ra4sT1qKl6aKQyIyyKIwDnQpcsTtZr+G3ob1FEDxTFZZo0Ezpmt4BCXDandwpCX21IqBQ8I6VgbRndlJH+0rz6+IfA1d0UNWKUn3/9v61fhT8yjwqsinvJM/iJByhfCTothva9r87ChRLaWNy6Mr2QXzLlBz3Gni+7Y6+dRWgOP4hlQARzOjaM2HI7xCLEGxIupsQbXIuNLEkRUhpcXiSFmMC90BmMRu09xcDKAe7zWtpfS51q6Vak4wspZFLCxIvbpfYHztv51KVawp6pGvWqKqC8BUVoPFt41H9LH5rRsS3cqMPtfSrNIUr4kihwVGVgN10J1G9t9qAtpS1YoTdQfIVSct6iiGxLkC9MYLWeSwUog4hJJbK6fCtLomN5CR3HHym6SaeK1ZiB4Tg73UONw6utrlfMaUTHFpVP0kbKs8S4Jh7ZpHYkbmugzIkvYLMWtCp/FcPCG+yJI866EbnEepKJ9kJDhSx0FGXAKJgvBZ1XMqtb+ml96O6KuiiOGdpJoDqxI6NQSY0UgVte5vCZcQ7VjEQPEx7tmtZsucCxB1AIuNOtYJ+lh7aBTDLrbpfwqZiolw8JUSGbOHJKRkBGb7trk2N9/WufkdPlEzJAOKv7BLdGHva5vhHcJ7CfWcNCxxIiY3zo6XZNT7JDDcWNjWlwe2UvaDuusc3VGIzuBx7hdb4agAdVOgsAfRFF/lWR13ulsKEbhOI7tR9dcSgm8vdR3Kn7hXLl5XvvVJikl4diCIgMYylPbPdRnvdRvceHS4061FFvNw6VmkP1lsrD7NcifZMLWYG121Gx01qKlvwzBTIriXEmYn2WMaJl06KLHrrUVobM2FgkbE4sv0kaNVy3FgAqjxG+tqJjC801UTQspbwrCYyQrIOI54TlYf8Ax4xnXmCfu8xULSxxDkN3wmL8KxBD3xZzZgYm7pPsh4gRb74Ia2vS9ValKNuG4ruwoxx7wMT3ncJqtvYy3tvrferQ3vss4LhEwcPiMW8+XVUyLEoP4iF1Yjlc252qUFC4oKXhuMQlYcZki5K0IkZB+FHzDQcswNGGAoO6Qj+FvksnemwGoceJmJuWLeZJ0tRuiIHCFslmiU5ApCeGhZy1LV6QtqpEvVFF6ool764i34Y7n/cx/wD1qwaQHcoPGcURZAg9KMcICfZAzS5ifK4+DH9qoqlZsP7I9BQJwUlRWo5o7iiBpLe3Ug4ZLbKvuFqT3nHlCKCm+sjmKvuIr+FuuIWr1gq9QWsksdrta3mKME+ChJZ5S7ETYQXJRDfeyA3+VOaZD+b+UDjH7KtcSOFY+GCRTyKggV0InSDl4KyP0k7BJEmljPhMuXprWq43c0l0QonbO15Vf1trRBzQPSQpR8qTF8FQqGhe/wDS2hoWz705XpPIUnCOzUkp2I86qXKY0ImRud4Tw4fBYU2mxAz/AIFuzf8AFbmsT8mR4sCh7laGwNHJU6dpsIuiviIl6mJsvrqptWFzdZvU0n4ITwNI4K3xf1hwkmFxZlibcgKba+QpLoy00Vf2RuJn+rWOIx4HkyqCfQbmjZE5302pfyluO+kOGIC0c0im9nK5AbdM2p5fGnxY3cJaHCx82qL68FN+B9o48RG0mYxlBmkjYaoLXv5rbY0p8Wn6TYPBRA3z+yo2O7Uw4ycSSsTBGfsYRvKx++xNlA9Tp8aPLx8nshmNy7l3gD4+UAc0ut3jwrVwJxhIZJZ5YooZHuiBs4RmvcBhoxO+VRyNC2N1Nj+pwFWdrRXyeApMT24wca371pLnZEN/mAKNsD3Gth+qrUAp8D2mWeTuo45EfKXAlTJcAgGxv/VQsDHN1BwIutihdd7Iz65IpHemOME2GZgL+QvuaMtj/LZQDueUQYnOuYEeVCHN9lZjPKrnG2cXtmHnlrfBpIWWRpCW8N47Kpyl769DTpMZjhdIWSuCvHDcUZFBIrkzMDDQW+J5cN0ZSU5YJqKKOSdRuwHqbfnV0UJdSGxUwsRsTpcfL86IBCSqL9YEU7AyrIW0yqCWHwvrRlKARGCeZISzwyZrn7pv7TG+m24oSiRMHa2WMBZI1b0NiB57i9DSvWQrFwPjaYkNlBUra4Pn0PPahTGutNaiJcSwvb3FruVb1X9qToS6TLDfSS9/HEp65Wt+dQxnlVSa4f6RYD7aSL8D+Rqi0qUjJu2WEkRgJbEjZgR+lVRVUk68cw9/71aqiosnjcH+avxqUVdLP9rw/wCavxqepVSyvFIf85P+QqbqIjD8SiLD7VP+Q/epbvcqUou33GpoTh1VrYSQeJ4jZmYHxJm+74drb610cZuph0/VW1+6I7UrFwbh+GRAYESzAHNuSDsSTrXzbqGVmySEZDjsargLexrQPSouLcchhfu5Fc+HMSqZgq3tcnpTOn9KycuMywkCj77lU+UNNFB4VkwmOjyMFhxCuXFwFBRcwk6Da1/OvV9DypsnHfHNu5hr5+yzzNDXAjyql234iox4xUEscgYKt18ViqkEkEWtroda9AImyY7onex+Egn1WFeeKcGXEPAz2KR+LL+IkaD05+6vmmL1KTCEzGfU7a/Zb3MD6tIe0sqyYuKLDMyT5sryobBFIuyEjc21y8tK9D0M5GJhyZM30VYafJ90iYte4NHPusx4CCJxFFhEls4jZnYZ2aysxAIPhUMCToNbVHPy8jGOXLOWDlrRx8D7lT0tdpa21Ve1RgOIWDDE5M4uFPg7z2bqNrgMRfneu/0l2UzEMuWd6JF80Be6RKGlwDV0ni/CVkiWMKNHj5clYE/IV8+xOpPhndISdwfPutxYC2kLxnFpBjMLO7BU+0RmOwDKSL+9RXd/pZxcyaP7FJyNtJVY+kfiQxLQSxQyskWfMXjZVYNl2vrbwnpXq8aWJpLO43UfYiwszwSLpNsfwoQ4U4jDPJE4QPaORsmwJ0vYivL4PWsj8eMWc6m3W43Wh8TdGpuxW3CeL484X6y8kTpZmKyJbwi+xS3Toa68/VMePN/CBpuwLHz8JTYnFmpOEDNFDP8AVLtIoZlRjdblbAaanK19bbGuhJM9ji1psBJETXb0rLw8fZoSpQlQSpN8pIBK3522rO5xPKc1oaFLO5CkgEkchuapEl8PGomOTNlfmraH4HWipASh+KYSOQAyRiQLsPXoeVQsDhSBwvlK8dA8ukjlIxYCOM206F9/cLe+jApUsYRIIfDGgU9FF2PrzPvq1aMebwkuFRLamQjb8vnQEq1WON9qMDHfIqzP/QoCj32t8AaElXSsHYTFmWMy5MoY2AuNhzsNt6HdEFaJycuhtUKsriX/ANFMPZlU6+ybg+ml65zc5pPCb2tuVLj+xX2StET35Oq3Fvnretv90Zo0OSxE60jk4DilJBhYkdLH8jSxkR1dqywjwvcM4O8kvdyHuidiw0zcgel+tQ5DPdNGHOW6gw0l+KR43ZHWxU2NNDgUgsI5Ch709Ku1VLwn8qilLBnqKUtkntyqlKV+7PY5MXh2wU+gbVH3yONm/T0Jo4Ze26woRYpR8NRuGcT7iR80ciqAxFgyt7LW5WcEe80vrmOM7CcWj1N3H/KuI6HK19q8ArASvKIUVWWU7lo2tdR5kgWryHQs+aEuhjZqc7j4PuVqlaDufCRcJy8QmknKXiw6hIY22JsSCw57DT06V2M1z+kwMgDvVIbe4f4CUwCR1+ym4JjGxKDDzYV8wzd67rZALG2XzvlAA8zWbPiZjSfioZhW2kDn9UbCSNLgjuE8dSLBo07sFzvEH1JIVmVWNtdgBeseZ02WfOIxwL0hxHydyFbXBrd0DPwgxCPEYOUzRxuZBHmDA5hZ7Nvcjqa6LerPlY7Czm6LFaqqvZAYx9TCi145w9u8Zn7p5ABKGDJJp906X+FYf7d1Vhaxg1tbu2tx90WuPzskGJxeFxWJw8GCXIVYEShcoUJdtFOp9nnXbgizMHFmnzHagR9N++3KSS15DWBXHFdoUixJgcgWhMmbqVvcfAX9xrysPSJMjGE8Y/Pp/RaTIGu0lL45Ri8Ve11igSSNTqM8t/GRzsFt61vo9Pw68ueQ4/Da2/VBs96j7OJjB9jPCojDMXmZrmS99Lb3uRqdgKPqMmA6p4HnWQKaPBUYHt2dx7qfszZ8KYfut3/d9O6D5R7vFp5UjqxMWW2fyA2//tQv9Vce7a+6zxjC2iwuBT/FZENv8uMZpD8B862dBByc6TMd+Wz+p2CCX0sDQmvGu2MOGbuwpYjTTQC3KvSFyTwl+G+kFXNglvU1WtVas/CeLpOPDv8AKiBVg2pOKcIhnFpUDdCdx6Eaj3VahCquO7M4uDxYPEFgP8OY39wff40QcgLVXcTx3FIxWfDuH/CCQD6FV8XuNHqQ6Sk3Eu1WKjOQR/VudshDEHnd9ffQkqwEuSDFYxgxDv0ZzZf+TWHwoVaunBPo0XRsQ+bnkj0Hvbc+4CqRBdE4Zw9IUCRoqKNgv83qK0WaitV3+wzzdjYaBrGx66Vy3YPtsmCc+QoTwWUEnMhvyyEC/uNL/BGuVBML4UM3C5VWygMd9WIA8rW1oDiyWrMratTfU0YN3uFB8AHhIJa3wsa0sAA0ubaYzKew+h5+yT8OwUbI/dwSwlDe0q3LDr0PpQzRU30IJMp8z9UiBnh0B7pj0OS17XsRfa9ZgJOCi9JWe7U5QVuTey5Bfrv0FCe6PpU9Ibakm4eiNYBTfoma17HUcjc1ZbKBubKFhDijeF8KhYGVlVY0DFnKAAKouxvtbSnQskeaKji0bBSYHtBhlIDYRkNgdO6Yi4uAyhs4axFxlNq2NMbTRKZ+FnLA8MNFIfpSxeHxMCTxSWlgYAoytG5jk00VwCbMoOnnXRxpQDzYWVzSORSZYbFDH8LPN8hVv9ajf36N768ZND/bergjYE2PsVoadbKVP7L8Um4cBI8TPhp1DBlGgIuCL7Bgbgg22r1XWemR9RaBq0ubwfFFZ4naE/472zkfCySYbDypGLBppAFC5iF8Iv4jc78q5PT/AOmGxTB+Q8Oo2AN7+6ZJMSKAQuBxCYyLB4NYJiqsnenKQmUe2cwPmTfSuljdOlx82XKc5tOuhe/wgc8FgbSY47sHisIxl4dOWXcxOQCfIE+F/wDdb1rXM2DKbpyGg/PkIRY3CX8JxxxnEMNDisKEePvO8Rl0bwGxKsNrgdRQYXT2YTJDE8kO4B8K3vL6tWXjf0e97iGxEGKaCQ2sAgsoVQoC5SpAsPnTe6CwseAQfdUR5VS7Ydh8ZGn1hpvrJUWeytntdVXKBctoxJ2tbnT8WWKEaGN0i+ELgTvaBg7UxxJEVLxYqKPIQygpIo2VhmvyGttDXMk6S+aV7X6XRPN87tPxsmCQACtiEf2g7T4r/wCOmIMcUOIRXJiJLGEkXudxcE6Cl439P4uO5zorc8Xp1cX4/lQyuI34Vl4DxWGbGZcOQYo8NYWBAHjTSxHIAV5rqOFkQYevJHrc+09jgXUPZTYXHRjG4jFSm0WGRYU0JvLKQWCgas3srYfirv8ARcfsYAJ5edR+w2CTIdT/ALJb2n4/hCJHOGJYAm7yKl/RULtf1UVo7zC7SOVo/Az6C8tICJwPAO6wrSSKqSSotgdchYDS/kT8qJ/pFrERurD2P4QYI7s1yRRRO1C0dUnyYlSbBgSKPWLUUtEok3avGNDh2dLZ7qq3F9XYLe3Pege/Q0u9lRVGn4ji3jbvIMNKYjKUaUgM3dNkYrHrlsep5iud/dYhQN+P54RaCgeJQySvN38ne9zBP4VieNEmVUYFHPhktm5fCs0ue54aWircPIO328IgylfuyvGA2HIlXuWhypJmZSL5Qb5gbG4NdmOVsjdTeEvjZET9qsKoJE8bW5KwNHalqsS/SfGCpMLhHzZHOz5DZrW6HSliZpcWg7hTdOYu3eCb/Ft6g/tRa0NoyPtTg22nT42qawpYU7cZw7DSZD5ZhQucKUJChGIU7MD7xWdAtg1RRJuNucwseVSgoloY1FFnOetQUrtHcduOGTsuyAOy2vmjjYPIlujIrD305n07Jjflc34pPlaR3N/EST1ud/nXK0ue8jyvojZY4scP/KAEHiYEmVGa5AswP9N9R6EXpkT3QvpY8yCHMx+437grbh5xWHEkMcxjQsQbalgtwD5adDW6fJxZdLpI9Tm+SuLB0SV27n0DwmPDOIywIEjmlUb+GQgam5OU3Xc9KzyZ8j36tq9l0v8A4/BVajaL4P2yxrRlnxBa0jqA0cbCyhSL2VST4vKmy5RjrblcnE6V+IL2h1UaTD/yBjIwLtC4zKLGBlPiYDcTWG/Sriy9bg2lMvo78eIyF1gJ1xrtviIp5o1jgyRyFFLF8xskbEnLoNZLe6jlyGxmiFmw+nSZTS5hGyC/8g4jfucNe2+aT4exSxnN9lr/ALDk/Cz/AOSJ38UcMaKLKRLmLZ8oLWy6FRmFjpe9HJlNYB8rNB0qeVzm8FvuoJO3mMbNlOHUAC/2LsbsbAC8wvsx91LOaNN0tH9lk7ojLhZFpfjO0mInsryKbBmNoItlHLOHscxUe+qGY6iQE1/RNDmtc/kpfj8a2IyRzyPICwHjcAKt/EQEVQLKCduVAzLlJ2Kfk9HggjvUb2H7pVhGnw0jS4Vwl7+G33d8viuCNBvTvxMGRGIsllhKyegyMJfCdvZNsHxJmw8bG4uXcX3aWQkPOfQfZp6uelFmztADI+KofASej4Hdl7kg2B/cqLgvDzisXDAFJQOrzG2ixrc2J5ZitvfWfDj31roddyw1nYbyefsrd2g45eZmeUrApsFG7Ech+9bjuV5G90i4v23mk8KfZoNAB08+tT4UJUHCe0uRrySWA6mqryq3XS+Cdr8JKmk6AqNcxy6dRfcUYcDsjCR9se1uGli7rDyd7JnRgI1LglGDAHL1IpUzmFhDjQKhvwqO0mNxJX/CWV5Iw2VVAXESXkFnbMfELCw5WveuS5uJA01uQAa+w2TPUVJj+B4k5mfEiVFJSMyu2ZkVgjWA8JOYeze5y1UGbC3YR0eT/lQtPutsDaLHRYMyd5Ckp7wOgRO8CvyJNwBl1POnSzSyYbpAKJ4rlUAA5FtxLCTSB3jXLElg8kIHe3k1yqgZRlUWFwSc3LesbcXKjjpt24+/G3v8oi4EpfxLtFhjhmw0SSqM8pV41ClVM5kVAGI8JQjpYgU6LAnEvdcfawftSovFUqwh6HWu0lrOc6a1LVL2c1FKWyzsNjb31NlKUsfEpRa0jj0Y/vUoKqW8nF576yuf9x/eppCgC1/tif8AzH/5H96rSFelZHGJ/wDMf41NIU0q7/R5xp5XaCZiySKVIJ/ECP1q27FWAq7jMM0bth51+0jCq2bUOAABJ5hgL+81zp2OjfqC9n0mePIxuy7cgUQh8cjMPs7R2WyqoAW2ptY3te5pbZAXW/daXYJihLIHEfCdDhGF+q4fFYfvczySRSiVyxDlJPDba4ZQAQBcEXrfkNaYiQvMYU0jMprXE80l/CeGDE4yCBpXiWQPrGRfMill3BHWs+IxrgQV1+uSyQua5hrlbPw9MOHjRi4M0pDNa5VD3YOmmrJIfhVZhGoNCvoDHaXynygeJIcl7eJCr2vvlIa2lJx3hsgW/qMZnxHV9/2T3j7I00ssbMyTdzMtzfKZYyWAtsNF/wCNaM0DYrk/09ep4tIuHknv2JvaRVXyGVibfL4UmVoDGbcro4cz35koJ2HhbYBriYk3AmAHlZPF8fB/xFVKAI2fZVhuLsyajsKUPC3LSYkkkhcigcsxJN/UBHH+40yUBsLR7rNjPdL1J++wFL2DObFSH7scJ9LsVA+b3/2+VVQbj37qSudL1Nrb2aFhfFjIRyjDSH/aCwHxVR76KL0xOcq6mTNmRwhG1jHuvQ0KpbySE78gAOgCiwA6AAVZJcbKXHGyJulooKy9i5Pq2AxGLt48RIVT/wC3ECo//LvPlXYibpYAvBdQn7s7n/NKjcTxzOxZje/KjCw0hPrBq1KU3DccY8RFJ4dHVTnUMoViATroDYnXlWfLjEkLm78XsiZsVa+N8dwzSgv3ctsSylwgkMeGUKy5BbKQXvrY7muNj4k+j02PTdXyfnymlwUGO7aICTh0kzFYQXAEebupWcjTWzKcvv25UyPpcjv9wit9ueQq1gcLPBeOT4uUQKI4s0rShnLSWKu0yqATYa6aAXA5Vpb0uMGySdq9vFKtZSni2JnjDRfWGKlmYgWGrNnNjbMBm1te1am4kIINfCEuKTuS18xzEm5LEkknmSdTWkBrdgNlSc8D7QPh2UjKVHIi4tz0qKLbj6K7d9DbI/3fwNzX06VFS7VJ2UwRFjhYfcgHzGtFSukgWLhCuYxBGTcgnuy+2+pBrP8AiYw7SugOl5BZrrb7hFT9guHzLmSPKG2aNyB7hcj5U8U4WFhc0tOl3KpnF/o2aE3Eylbmxbw6ch5n0rJPkGI0QrawuNJDxfso8UbSCRWVepsfcpqRZQeaKt0dI2bgUeIwKYjDraRDllW/TnrtyPvpxfpO6UOaVdHB5eaHTc8v2qd5nuj0le/sia1wht6iq7zLq1A0lOuyeDljnjfIw8QOun/uqMrL5UDSmva3Bd3i8UpUHvCkisQCwSQG6q/tKBIjaA/epOYSKI4Xc6Exj5HB3PikhwWFyK5aQuWYZVOY5FGa9yTY3uu3Q1lle1wFBd7Fx54Znl5tvj4TPhEjrh3i+59fjcm1zZoiwVTewu0Vj/qNbWO1Y/6LzWVHXUC0eXD+UoxOLeDLiImKyRaqbAjxeE3BFiMrGs2I4tfS7vXINePr/wCn/wBIziXhuqkkRrlBOpbKD4ieZJu3vpTndySz5WnEjGNhgNO9Wg+Hz54EkYi7FweQ8Jt+VFNFocA1K6bnHIjJlIU8RRIlUNoST4mvYDQAdBct8akrnvqwg6fDDBJJThuo1mijRrEC7F2Ja9za2g5DyqjrkptJ0Qx8Z75tY9W5W2ECiJLf4haU3PN9APKyovxNXNeoD2S+maCHzA/Uf/SG4VIg79FvmMoJv0VSBr/qZ/lRz2WNSOmBoy5t/KJw8Cp3hBYtIVLE2sAubQaX5jf8NKfLqaGLbFgiPIdkE8/wouFoD3s9yTITGnTIhQs1/MgD3GmynTGGLFhM/EZr8gcDYKRJBmKggsWVQNtX0UeeuvlelBlhq2vyhE+SzxVfqtuKNaNsrL4UtmOgJAuW66m9vdUZRkAQyukixHOd9R3/AHVq7WHusDg4EBUCFDlO+oBN7c/3rrleEJXO8WNQKsKgoRUUW8CAsAdidaiiO4viQ7WVcqi1htpbSqB8qBD4bClwTcACqLq2Clqfg8/dTxsDs356frRKKDGyBnYnrVBRQ2q1FPDhr+QqKiUYmKEQsLEHcdfWq5VL6C4fjknjWSNsyNsf5saKwUdqj/8A0xLhJGmVTOgzEZWysoN9wd7eRPpSBjN1ahyVsd1GcxCM8BG9j+JQMwMMkzGS+ZChyBuZ2svx1poxuy7e0E+cZ2hrmix58q4zRBhY/Hp5jzqpY2yN0uSGmjaqXH8K8aOqqCrDV2sd9CNidRzrkOxXxusp+sEWqZ2NmbB418NLbJLoOhO6keoroBweywsrxRtPsZBJHJa0eS7WWwOhNxyJ201rmyRtB0+VrYQQCoHd3LqkanKALGyi58lGvK2vKliMt+oonO3oKfBNKr3kjFiRY5ACPS4AuNassDvoKtoG/sie0PB/7Rw6zReHERXyXNhIvONul7Cx5EdL10YntkZochhmdjyiRiUdmOzrPrPG0RAvla1/eOVcLPkMB0NK9BL1hzo9TBVqycU4XHLA8AbuW7xJFYLfVCpBtoD7J361q6bmxiIsed1w5WyOeJB+6Qj6OcJos+Mnkv8AduqA+4L+tdFmRij6EUuRlyinEkIqXsLwxbs0c8p3JMshv7lYA1H50DBY5SmNledN/uvYXs5wokhMErEAGzMx0Pqxqm54cLpDJjujOkotezfDNb8Pj/4fv56U0ZjSaG6X2zvusYXgnDdJEwEWhuDlBsy67eRqDLaqDTuosV2Y4UBmfBBetiy2+DDnVjKaRdKaTV2pJex2AeJIu5eNUZmUpI2YZ7FvFc3Byr4T0FT8VGR6lGF7TqbykmO7I8Lib7XGyqim7xNKDmA+6bDMNvWia+InYbrQ6bKLKLjSqMCgl+5704dWOVhCAqB2LeK18ou2lztakZLC46gOF0um5nZGguq/FI7AdmZS7TRRyzspJIXKq3KlRbMdSAx2JNKidJKzSwbJuV2oZu7K4l13XhRYThcs2Jgw0mHmiDyjP3kZA7tLu3itY6Lb30+HHMbtTkPUOrsnx9DBRPP2Vl7WS97jnWwtGoAt7q06r3XmiVz/AIlGTI5A0vp+VE0oghe7PSrUU2Eju4DEKp3J5Dn8qo7ilDuKXsSbsSB4b6emwqmigqaKCiBtvRlWsqSLaa1FFsASdtfSpSlouLDgatUQ2oZ8byX41FaDJJ1q1a7HiuMnBOsECWRjmta9id7HpzrgY2RkzRlzdh490TqBVsw2PjljCyFczqboTqRsdOmtdGDKMcQMuxHKur4SDsucPgonWMyOrSOSLA92R4cp102FbcnPZIQfhXDA9ztITnBdpsPISA+VhuH8Pz2PurKc6JvK2S9NnjFltj4Uk2PilRgLEAEgsPDfkb9POky5kT2kcrN23NO65h25wByJigyFkIUsrEliDoQCNNqThygPMaqRtttWXDTDF4aPEZ8pCFX89rgkA21HzpuXHtY8IInG9HhBTpqCxjVQNCSRpqoGxItprasDSDxuVoIrhYxuMWIBppIQultXLEqOel7+Wm1HFE+a2xN3HKux54WnCeKq5Z0lTQhQbsMzXBuNCetXLBJjnS4b8o3EOotTnA8WAd2ZkYsR/dkna/UfrXJzIzK7U21r7EpaGvFeyI41hzMFZAGHT1rFjyCIm0UGlmz1JgMErLlcXK9aB8jr9JVzSlptnBROFw4hDAezuB06iq7znbFIe8y17qpcQLZ3FhqbjfQE39K6kMlMpdI4zZGNP/lqVWJGXvIiADfMzXy2vppbe9amyNaNxuuVO06tK3ljJbNdQAfE12GW4FtSL33tYUxp23SHNA28rVpSQZGkhyi/izODexB3GvuG5qy4CmtG5U3dv7Kk4ntZiF/uwqXG9yeo5npr61vGM0H1KyKFjyhcDxGIx2ns+tySL6k735amlTQy69TF1cfJxxDolTHh+OgQMsMuVXFnW5sw6G+1Le7KAIcE+JmBYc2rT3A8TaG7xnS2tjvbX+e+s2PI6N6d1DHE8WocjhM5+1UmQFZIz4b6kk2sb6EW3099dJsruDa8qQEi7ORlopp2tdixv6evma1nYLO7mlUMdG4IIsdwbXNMic0ikwilLh4GYZrAHoTage4NNKAWsiHfbQ2JvpqLg3pYlGqk4w1GH/NKJomBsADpvemg2lKCRD8aJu+wQlb4SHOLg6XpjmFnKolFPIqDz6DegVICbEFt/lV0ipbQ4UnU6CoTSi0Lj7vxNRDa7z2hxREX2UWeZbECw8PnruN9qyiWKIBjeEZa4i1Sp+0azOPrMJjYaCSIlXXrodx5UbmiQcWgFhXPs86Kl0YSx5dW8II11uLXJtbfpWaOMRyF1bLQJdTQPKzxHhGExQDFshGl1spI3sQRrvTXtglWvG6jNj2Gmx8oObhh7tVDkRqLADxMwOmU+HbnXMbj+o2EMuQJDqPJ5QL9nVeEKwZWII1JbbbbYEda0jW07BZ+4C0AlL+xHCp8O08EyfYPezXFr7db6it1hw3WcmnWEN2kXDwOqu5LSMiWYk+A2BffTLYH4Vmhidqrwm9ymGuTyhG7Z4KLEyYefCMYo3ZMzt3uqkrnKEXHPYnQ7VtijETtTNrQdxzmi1ZXTDNIs0YhCWVlUL4GAuVYZed6x5Ek7n2RaayQAaQVjHYeCWRDGmVwfEQbBuhA9b1gz6ZFqDaPldLFzHu9BdYCsuDw2RbV5aSybSZZNbrUkUIFz1qw0lC59rZ471DGRuqDqQGNw0QViQL2pjXOWmKSUkAcKsYeKO5CjxAe1qbAX2tXUjk2Act00JvWoIoFmkcOxYEZt9c4sNQNLAX+Na3TNjAICwvw5CNR2CkbAoobVtd7g6/O2ut6I5Adz/CazDJdvRtIZeARuD4GYEjLlN7WOoNuZqz1FzU0dMjHLqSjifYxog5MgjWwuGvqCbgbanT5U+HqgkIGm1nkwYyLY7ZVhOHEa62vYHqeg611O6K3WIYrhurTwpUiCgsSzWDC9wD+VcecueSR4XosVrYmAEmymGN4KrR/ZkhhpYmy2OpN+mlasSYyDf8AVcDqWMIJduDulvDeKOkbx954fZUcj1I9961n1HZZntDWAnkqZY4TYmXnqGB5jy/mlB62nZqVYtbd8mVEDgKLqTzAve+19atzSTdK9TfCVuwLyKGujAa9CANvTalPttOHIXSxm643Mcdj/wCWpcNgy+iuGG9+Y8jemicXR2WabEcwam+ofCbYbs7G2kkwRQQZGJt4L+JV8yK2wPa024Ln2kWPxCKzLBfuwTlJ3y30oXOLjZRgJcynnVWjLSOVNhlW/iNWgKONiLAg0p5TI2pYMJ1YCmA7ICu6rhdSzOW5AHkDuvO4rkDFKZ3ggsXwPDyWzISRzubnyJ6Vtix3MF2kuk1eFPgMFHDfu0C33tfWr+6BAce46IGRQMzvcgbAAW1Pxq2kO2qqUJ2RHGcTiDhIpUCgM6iQC9xGTbMKLt7WoDYtc44h2uxgkdVmIAYgAAbAkcxejDG0maUC/arGbnEP8h+lXoappSri/E5MVKZZTdjYeQA0AH83vRBoCugjpcMuMAOZUxQABznKs4AsPEdFltYa6NpzqKgaVg7E4TEwrNFiIZEjWzrnUgBiQGCk6EMDfTmopGSaYSOVNi4UrPw7EnvkCqDz05C9edznvdH6yuvhRsMb3VXhXtK4zACFmOxUgWtLIwUNrDUEukDZWEn4hwnORZsvXzrO2bTyFvgy+2KItZw/BlW5BsToahlc4aiqkzHPO6gPBI1bMTY9RoaJuU6wEz8bI4UEJjhEo0b1LtqPn8q0hz3GxdJsRkcdx+wUM3E1jyqLtYeLIAovyF7a1ceI+Ym9vulzDQ0vcPsNyVQu2eLDKLA3ZyT6W/8A6FekxMVsIG4KwvzXTU2qaEKLyKiKLsAAoGy7X289SagB178LqTTMbDdb/CC4Rdpsp5XB93/qjyQGxpGA90k1FWPi8ZYBA5UHRrW1FtvSudjSllkLqZWKyfTq8FJ8ThwrlRqFA39L/rXWxH6o9R8rzvU26ZdA8BRM6jcj41qtc2ivYHiJUTxkB0dbKCL2bSzA7i1DIQBabFEXuDQgseREluZ/hrLCDI+11sioIg1DYLE7FDZh/PeKbJH78LLDJW7TumYnMosrZX/AfZf0B2NLa8xc7t9/ZMfAycEtFP8AbwUvOJOxVdPK35WraKPC5paRsiJOJ5lVSgAUW8Om/W971KVGzyoQ8fVh7gaiia8JwYddGuL9LVgy5tBXV6djd0ElQcTwWulviKZiy627pOfj9l9BdozWGtEATwuYSByhsTj8oFtQTY2/nlUjgc+Q2aoJLpx4SyfjYuUUjMFzW3NrgfElhYc6a4MYObVxNlmPpFD3Ve4vh5jiO9cBlVQoAbUWuSMu5YknQXqmua7hOdjujFcpf2n+kRsQiwYdDFEAAWPtN6DZR8/SiddJ0cQJFobsz2mjjd4poY5EzffUE+ZzWvf30prdt/KdLs62eEB28xMDYgLhv7sKCRpo5vcXG4Ay/E0cUQZdJb5nSAWkMS05KRsSVSFZ/tWX2UkcIP6jYeg5e6poDtiradO4Vp+jviAaTK7kZiQGJv0sLnaud1fp8kkHeibYbyB/ldHFzmRxmJ255Hsuu4aPKALk+teOY4A2qkdqNoi9bO4A20ulqTWd0mpWtSKzvAvdEh55yOWnW9LDrGkJjWAqocW4jdzle5Ommw9/7V0oIttwu5jY1NBI2SmPDZmF221F/wA7VsL6aVtfK1raA3KJ7gKfE2n+k0OqxsVhc9zuQoMZwyKUeJhl8xb4GmRzuYdkp8YcNwlQihwqMY2JY+yCCcx5C/Ic61an5DgHJIY2JtNCH4DgcviO+5NXlTatlvw8cRt1eSmUgu3oCf586zN2atxCZJwpZEGUjOdwwy39CdD8ajXEeVx5ngvJc1aS8FKC7wqB5gftao6SQHkoWCJ3FJFiMPGWLqoVQLXsNep9K0Nkfp0k7rRDjMbcpFBVbiR7wk8ht6V24GaG0vLZmV3pifHASjUHpanVeyBpPKNw2KvYHQ8j/OdIfHW/hao5dXPKPxYzrn+8NH8+jfofdS4XaHaPB4TclmtvdHI2P/dA3rWuesqtzpUulYF7K5dk8IcouLAm1/PeuD1KUB23K9B0z0REqDjuB8Z8qPDmpqbnQiUBw5Vwkx4P3iffWyXqUcezG2V5qHpE0m8jqCX8X4uIoywbXYDqx2/f3VgGTPkv0u2Hwuo3p+PjN1VZ+VXIIT3cxdx3rKpIO4XOjF3/AACy3tvbltfe1l7eELpGtOyTpxOdGjKzZoiwy5bkDKRcAMMyNr5aHoa1NYGhY3vLyh5uHSI5JXwB7ZgQw3sPEpIFR/BRx/UEAo8bHzNvjRtHpASZD6iVkxEG9HaWm+AwucAAHNa9tSW3AAAqlRWeNYKWBgksbRkqGAYWuDzrVAxtaigNhL4EGx2NaYMa327hU5xrZW7gvYrEYiA4jDsmjEBLkMcttjtfXY0WTP2pNLeFTWlzd10PsRxRp8MO80kjYxvfe69fOxFfNeu4zYcs9v6Xbj/n+Vvgss3VivXKDiNimrN6YHgKUtHYdaU/fdWAqv2pMmgt4TWzDDRyux04R8+VUsa4iUu17DyrrRAyHSFunyBG3Vaqw4k/eo738J0BGU2O409a6vYZ2y0LgmeRzw9y6BAy73tfqb1wHggrrBBcTxSRrmzCw5X1J6CnwxukNUgkeGiyqyHaVy7c9gNlHQV0qEbdIVQRlx1OT3BLYVz5Tuuq0UFHm8VrXJO3UD+Gira0uV9BMmYn7hXzpFC+Vgta47HOgESSN4wbi+y7H0vtToSaLj4VNha94FKvdoMQFURjdvyFb8GIvfrPhI61ldqHtt5P+Aq8moP85iuwvIO5tA4mLxsOouP58aIJ7XW20MyWq02024VjdRm10sw6qf1FY54zW36fddLFmBNO+x+yeydn1YAxve4vr+9ZGZ7hs8J03TRdsOyiw/A3ja7L6G9MkzWOHpVY+A/UbCvPA4T3CKBbxNqNb7An5V57KfcpNroGMRen4Szi+CN81zdiRY+Wxv0tatWPMKpPDtR+KUYyKL6D3VDqcaCTsBaTTYl8UxMAV2iKhAbLq+a8tj7WXIAP9d9dq6+HjCJtnyuTlT63UEnSVld0RS9wRPJJdbhtxc/3a31udSQPSt4CxE2p8HDGQqRRMy5s2d2JDSDS0aKgaQa67XsLlRUKpS4548OkiEgzSe0osxHiViZXGgOmkabHcm1CRaNhoqtpvemjhJKZQC9UllG8K7RfVMQjLaw0Y7lbnl+o86oiwrAK7VxfhEXE8IM1gxF0calG6+anmOYpkUpabRVYXC+I8Pkw8rQyrldDY/oQeYO4NdqF4cLCSdlcuw/a98JGY+7EiFs3tZSCQAdbG+wop8ITnUDRSe92024N2ljjkkPclFlkaQ2bN4nOt9B8q8x1j+mZ8giSJ1kDg7f91qh6hGBpcCPlXaDHI6Z0YMvUfl5GvDZWPJjyduZtOHhb43CQW0qE8Vi0s1yTa3nSnxGthS0jFk8hC4vGhGJa3leqjiLgnRwl4ACUx4lZvDJOyAfhX9a6sEMbDbtlsfE6EWxtn7rGLwaMCned4h0s0qi49Mlag4A21ZvUfqH8JD22wQbDh7gsjA/3gfwnQ2GUHmPhWrFk9VHylvaTW38KDgfaFEiCvIPDoAYw+nIX68taksDnOsI3PY1t/wDKXT4eTFv3hCLpZUAyi35XNWZmRDSFnjnBd6lnDQW0OhG/l/LUt773XooWjTYTWEWFZHblOKFWQGTOhDeEjfbXfzptEMpyQ5gkdYOyIMhA1u3le1BsT7KPxhXpS7DMBIxcgMdbE7L7+laXglgDUqENicQ47nf9FXMfjO8kZuWw9BXZx4u3GGrx/Ucjvzl36D9FBAf5/POtCwuUWMFmRvcf576gRRHYhDMKtOC01BuOVQixSYx5aVaezvFLjIT6X5Hp6VyMzHr1BegwpxI3tn9FYjJddrGubVFdHHJBIKsnZ/GZFbmuptzG2o9a52UzUbCz5sWtwKV8fxIY92Ll7knXa5JAHTStWMwi3HhOxYy0EnhVHtrxFFPcxG7ffI5D8Pr/ADnXW6dA5w7j+PC5ObOB6G/qq5wuEs3953dho3ncaXBB6nTXwnQ12KXLtWFJ5MlpcRDLHewLg78tbam3UGqQoXE46SzhMRGl1/w11Ya+FXN38sosNdhUUSnFcN7tc4lR9dVHtDrcVLVg7qKEUVoHbLfF4rKMo3/KrpCAmfYvshJjpALlI7+Jtyetr/nVFyslfQvB+Frh4EhRmKqtgWN22te9t6sBWAqr9J/Zb6zB30Q+3hF/9cY1KnzG494506GYx/ZUW2uKRykHmD0rqxZAcLCS5vujYOIsOdbGzArO6EHhWnsp2jKMy7qVuQeosL/OvK/1ViRzRskH1A/wur0eH1uaTtScRcSQvn9k35CvHOgdp0r1mgFmlptFYziffGyC2lrnU0uODt7uS4YBGPUUPG8yG+RX9UWtQkYlyN1cIscQP3oox55BQmT2r9ksQD3P7oXF8QdwVUQFSNQyDamRvDTZCF0Pyf3XOsVYSnLsD/PdXcZZZZXDndbqHCs3AZrc+dcvKZaoFGY63fN55T8QP2+dJj+hep6e/VCLWMY1oZD0Rj8iakYuQfdaJzUZPwqvwXHd2wzHwnnXVyYdYpvIXIwsrtup/wBJ8qXivFD3n2UmhA67+WnpQY+ONHrG6vKzXB/+k7ZLpMR3hvI5FgdVFyfLfatbIwz6QufLM6X6z+oQcZrYuK8AFExrYVElxtYxqeA+VjUUiPq+6ElGvz+OtWtAWhqIlpDMUa/x9P3oXtDhSfFIWOBXQ+z+LSZLSSlLWsQuYG+xIGo9RXEfA1ryCvQid5jEjNyOUbdu97uNu9tp4LkEb+tZnQ/C3Ryxvj1O2+63PD2uS1wee9/fQF2n0oHyhw9PC5VNKWYsxuSSSepNena0NFBeUJJNlFcPx8sRtEbFrC1gbnYaEb6ke+rVFOsIk65nklVQd7BD4mGXc2RTZeVzptvQlUpJzI6kRzC65WsQreyRY3UZhrY6rbzqKJJxXFzmyStsNLW8QPPMvtXt8qIBWgUY7A2qHZXVrSGMswHnrV2gOy799GWEVISRpYAUtp3tLbzaJ7c9rBhVCprK/sjoPxHyrRBA6d1Djyqe+lTeD9tsTG4aRu8Q+0traeR6+tdZ3So9NM5WXvuBVP7QQRtPIYj4cxyki3hOoB9Abe6uOC7GeWPW0ESNsIHBcMllYIguT56DzPlRydRjibqJpFHjue7S1XHh3ZwwrqQzncnQegFebzOqnJO/AXfxcNsIu90ZHhJP6LVhMjFs9SISy89fKln1K+FFLjzsJCPhRiIc0hte+s39qRvhV6COGqWEHxKULEzCQk2tb1p0LSXgELJmSaYzXKp5WuyCuCnXBpdRWDJb5TGphiZryn/b+QH51nY2mL0vT7EQWeJYnLBIT+Ej3nT8zUhZqlC1ZT9ELnfCqXCIHlbuxa1rkn7vn/1XYyHtjbrPK87hxvmPbHH+FBjCUdk0uptf0p0QD2ByzZD3RSOZ7KOPEkX0FyCL25MLH0ojECktyXNUsCczvTFgefARMa1Ekr0wvmHkfyqK27UUC3L0H5CrWkLQirVqCQVExqc9mMUQ+S9rg28r/wDdviawZsYLdS63TZfVoPlXDs59mTJqLaAi/vOnn+VcmdxsBq6hArSeFZ17QhhaQLIP6hr8RrQiV9eoA/dZjjtu2GlwuvTLhpz2RjDYyEMLi5Nv9Ksw+a0JURmM4mF18TFtiudAQCb/AGrHMy30sgUaeQFVSlLTAcQMrBLSFmsFGZ5he/RmDL/qVh51CrpTdr8NaLDMfaPfKdz7BTm3i+8d9R1O5gUpVnJRWFKRGF9oE71Aheu0dhMfdAnWx/6pBSQueds+J9/jZnvorlF/0ocvzIJ99d/DaGMCB26EwWJ5E11GOBWWRiNGHSSVEvqd7dLc65PWy1mOZD9Q4WrprHPkDSNirXgsIka5Vso523PqedfO5ZXyG3L2EcbIxTQpJ8tv+6Bt3umqDDnfejeoChpg4P70xhbSAg2vLIv3gD6VZB8KtkNJiEv7NMaxxQOcAheKygxCwtdrfD/3ToGlr91ys6QOIASNlrcCsCzDiSgJG/KqdHq2KNgsozg3EszHPuedJyYKGy7/AE7JAGgqzFFZbEAg8jXLBc07LruAdsVX2AwswUAZJTa/NTyHpXSF5EVnlq5m2JMAB6XlLuOcImu0+QmNtbjW3LUbjatmHkRlojvdcbqcD+86StkDhOHSMMwjdhyspI+QrU6eNpouA/VcwxSuHpaT+iIbCyDdHA6lSP0qCaM/mCUceUctP7LySADzo7BWctNqOJrk+hq7REUFARt6VE0FaZatXainjqI2le4bJllQ+YpcwthC14ztMrT8rrODRMi5bbDSvKP1at16M8lRzQ/0/Oja8+6EhchFerXm0dwWQrLcbhJbevdSVSiY4mSSaKKMvGCihgliDl0UMWtlFlANhbTXU1SiY4Y91ie9kKBmASMKHQZ7AeJbXC2te/Jwdaoq0n4rjpJokaU3bvZd+V1h09BYD3VFYSwVEQW+HPioglSLpn0e4nxqPMClnlJXN8XKRLJf8b39cxrqwyEAKELaOXpW1kx8ICE54UABcGzdf5yp0mJFPHpkF2kd+SF4cwp1gpVJAZ8rHbTQ+/l768ln9Enhd/pN1N/ld/E6rFI31mirJj+BywopdgM2wvc6enrXEmgfCAXjldOHJZKSGeEAuDbk9Z+408haKKlXAfiYmh7vsFKQmLwJO16bHNXKBzL2SrER92CW2HM1sY7uGmrO4CMWVD36ywK1iFEjA9bWXW3X30zQWS0fZcmd4kdYW0uHSEqxyzQSC2YAgjr5q69PzoRIX20bEKxDRBdwUpx8GUsNwDv1HI/lWqJ9gEoxF2y5v7JbnykEVrrUKKAOMbrCe4HiJ5mudLALXcx8snlF4xBKFvurA/8AVJjcYya8rVMxswF+Dad4aa6jxe6sb2EHhKmrUm2EnFgNKzPabQABYxL9NKjBSooLGcLWQeJFbztT4sl8bvSSlvgZIPU0Kp8Q4E8dygJX4kfuK7mPnteKeVwczp7mnVGLCzg+zjt7bZPLc/sKGXqLG7NFo4OlyOFvNInF9mkVSe8bTmQLUmPqLnOotC0O6WwDYlV6bDMBqNOv7jlXSZO1ywy4MsY1chL8tmB86c7cJcR3BXSsMHEaMACCorzLy3WQV6c3yiRxA7FbUBh9iq1Lkt69SvOKXCzlGDC1x12N9CD5EEj31FEVhcXmnDPZQwKG2yqyGMe4Aj4VVKLGOBRY4zbMuZmsQbMx6g2vlRfjUUWmOx5kIuqra58N9WY3Zjc7nTy0qUrCGvUVreI6irCFyuXZDHBJVJOlxQOCQVW+00WTFz6HK0rsvmrMWHyNa43AtVhAQS2NaopKKohMIZraiukyQchJc1GDHbetPEgSuzurPg+KSPF4szJHYAm5C5rkLfltpXkP6ixv9Rr28EbrudGl0sc082tziWbY15zQ0cruarUTmXrRAR+UJ1+FFLxGRASzWAoxAx5oJbpHMFlVniPEHna7aKNh+p6mupDC2IbLmyyulO/CJ4TiAA0Z2axHkw/cafClTsuneyS5uy9iMUVDR7q1jbo2ouKkbA4h3kJ8UlRlp3tZwXEu7QEnxhrG/wB6Mi2U8iNKt8Opxrj/AJR629sXzf8ACW8ShKGxFuY8wdq0wODhaRkxlhorXBz2q5GWpBLpKaLjdN6x9re11Bk7UmXAsUkkjRu2U6FT101X1rPkxOYzU0IGzh8mkq1x4JF+9XKdI5y1gUiFyHSg3UU0SKNjQklS1FikB2IomWFVoCWOwJO1Pab4UREvZkTIpSfeLvSmW5uQCo30Bud/w12Y8YAc7rnOySDuNrSzA9mlfFTQs7BYfFcr7aqwB56aa6dKvtncK5Mm2g0mXHuwUMt2SQxsuUnKgYNfX2Va9wOmv50/Fa5npLiQudOWuOoCk6wnAgkYXvCcosCVGvhzAmzWsR+lYn4Gp5Nrd+OIAFeEo7Q4X6vIFvnuL3AtzI/SkS4/bNWnwz9wXS46sJNegXFWREaiibYDBl1d/sVOq+O43C+IWO45WHWqKiaTwALnMWFNh4gXN7g8rADUW+PuqlFWMQ2ZicoXyXYUQVhR5KitZVDUVFWHgOHLOo1FzyqnJBTPj2BMwMP30a6m359AQaWJBHuSrjaXGgqVNhmRirqVYcj/ADWtkcjXi2lE9jmGiFuhIrU15al0pEZiQALk8hrejMxVUr32cwmJgR18Q7wWeMrfa4sb868/1HqRlcWgbBdXFwQAHk0jYuFy8lb4GuIST4XX1NHlHQ8Jk5ox9xpTg48Aq+6wfmCpfaeUtKUAsqG3q3P4be6uthx6GWeSuflP7j6HAScoRWxZuFGwNFpBS3FFRz5yL+1tfr/3S3R6dwqadqW82FJGgoWP91V0vY5M8AJ9tPmDp+1SK2S14K3zkS44ceQk2Q7ituy5VreFXvtVEBE0utEhDe+t+tLraky97Vn4L2mZPDOpdeTgeIeo+9XMycBrjcZo/wALdDluaKeLCu3DcJHiVzQ4iE+WYhh6qQCKzDp0o5ITTns9imC9myP8aIf7qn4F3l7VX44f9JS/H8KjiBZ8ZCPIEsT6AammDCFfUFBllx+kqmcQx7SXUXCX959f2o48drNzuVo16lrFJKWVUdlZrKDmIsBoLnkB8qaL5JQylobVK5RcBjGrcSLNlsTZiSOYvmvbyonds7lywNc8cMRTcMhO/EJj6BtPnpvQh0Y/OrIefyKHhfD0Md5MZiM13U+0cwDFQdd7hQap0sRPqeUWl4AAYFtPhMJfx4idz1K38+Y6k/GgJgP5iiaZhw0Kh8cwyCeSyKPGeQ612vC5aGXDp+BfgKiij+rp+BfgKitath0/AvwFRRZGHS58C/AVFaJiwqW9hdvwioojYsJHYfZp/wAR+1QKjwrT2fwqXU5F3/CKhSCn+BwyGY3RdxyFcjI/3QFvh/2yrLLwuBvahib1RT+YrqxtA4WZxJ5UeG4Lhl9nDwr6RoPyFNJKFVD6Q+GwoYGSGNTmOqooPxAp0SW9XqBfCvoPyrNpFnZHZoKWqpWsGqdwrXz/AMajHfzaD+8fl/U1ZTyt7fpSt0HQfCiCByGkQW2G1MCUUIvtD1o3fSgHKbrWEcoigZz4WHn+taG/WE2/9ErZVFthTfKytUTVZTApIhS3JjE1wyC2w+FY3crosA0qFYV18I+AphJoLNW6jZztc200og0eyBxKxbWjcBSFpKmirOVuj4R/Cz9o3oPzpE30Ih/uporkEWJpI+lC/wCpOsEdP55VkkT4+EyjNK8qyop0FthRqB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8024" y="3429000"/>
            <a:ext cx="1356850" cy="152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7" name="AutoShape 19" descr="data:image/jpeg;base64,/9j/4AAQSkZJRgABAQAAAQABAAD/2wCEAAkGBxQTEhQUEhQWFRUWGRgYGBgWFhUYHhgbHh0YGiAYGBkYHCggHBslIhcXIjIhJSkrLi4uGiEzODMsNygtLisBCgoKDg0OGRAQFy8kHyUtLSwyLCwsLCwsLCwsLS4sLCwsNC8sLS8sNSssLCwsLCwsLCwsLCwsLCwsNCwrLCwsLP/AABEIAKIBNgMBIgACEQEDEQH/xAAcAAEAAgMBAQEAAAAAAAAAAAAABgcEBQgDAgH/xABREAACAQMBBAQGDQkGBQMFAAABAgMABBEFBhIhMQcTQVEIIjJhcZEUFjVSVXSBlLGys8LSI0JicnOCkqHBFSQzNDaDU2Oiw9Ml0eFDZJWj8P/EABgBAQEBAQEAAAAAAAAAAAAAAAADAQIE/8QAJhEBAQACAgECBQUAAAAAAAAAAAECEQMhMRJBMkKB0fAEE0NRwf/aAAwDAQACEQMRAD8AvGlKUClKUClKUClKUClKUClKUClKUClKUClKUClKUClKUClajaTaCKzj6yUgKASSxwABgY4AksSwAUAk57gTTZTaGK/tkuYQwV8gq2MqykgqccOYoNvSlKBSlY19fxQrvTSJGve7qo9bGgyaVUe23TPHFvRacqzPyMz56sfqAcXPn4L+tyqJah0zX5G5DuIu6FDyIryk9sh3cRhj70IVHn50NL71bWILZQ08ipvHCg8Wc+9RB4zt5lBNZMc4KBzlQRnxhukDn4wPI+Y1QOxOpQxbjdbc3d9N47rZwo8iKxz1ctxMCVGT43V7uCTknnVmDQr2/dxqRSKy4btpC5ZpMYINxMADgYzuoQDwzy4hk322DSSmDTYReOmOtk61Vhi4kbrSDOX4HxVBNZ9jaXzsklxOkQVsmC3QMrDhgPLKu8e3O6qdg852ek6XDbRLDBGscaAAKvm4cSeJPnJJNZlApSlApSlApSlApSlApSlApSlApSlApSlApSlApSlApSlApSlApSvwmg/aVH7vbC2TdIkUoW3esLBYy2cbkbc5X5+LGGwRg7taS628WQOyE21urmIzzRsJJZAcGK1tyN9nB4EsOBGN1sHAZ3SJsQuqRRoZmheNiysF31OeBDJvDPLgcjHymtnsfs4mn2sdtGxcLvEs2AWZiWJwOA58B3Ac+dR3XNsjEiPNINPiYZXrl6y6lHeluuRH2eM+9jtVajF10iXuqTexdGiaNeHWXEgXeRT+eeaxjnjmx7ADQWZrG0ttbPHFNKBJKcJGMs7cCeCrk9nDvOAMkgVsoZsoHcGPhvEMRle3DEHGR24JHnqsdV2l03RVKxYu74jDvkPIzY4tPMclR+jz7hiqh2m22vb4nr5m3D/9KPKRgd26D437xNG6W5tb00W8QeOxUzyjgJCMQg8ic5DPjzDB99VK7R69PfTGa5fffkBjCoPeovYP5ntzWspWN0E1PNC6NZpEt5pZYFSWWNBGHLMQTllbcIw26DwTeIJ47gBYbXYbo7uZbYzC2gSUsxR73rGBGBgLbhcKM5O++8eHBcHNXPs5s+lsoJZ5JSoDPJIZCO9UJChUz2KqjlwrWWsjRNBtrRNy2hSJTz3FwW87NzY+ck1sqUowpSlApSlApSlApSlApSlApSlApSlApSlApSlApSlApSvlnA5kD0mg+qV5eyE98vrFfL3kajJdAB2llH9aD3rzuJ1RS7sFUcSzEAD0k1E9d6Q7aEERHr37k4KPS/L1Zqrtd2qurmQO8hXdJKKmVVDxGV7d7ifGPEdmKJZcuMWptPt9bWi4GZZiMiMeKV/aEjxPQRveaqz1Tb550c3CmRiSI7fybdVx5UoB352yT4jHd4ZqKuK8HWsqd5bWRBtJIk/suRevul/wWkP5OHgRlYlAHD81QQo54Jr4sNt5oAzqivdHxVuZMN1MeMCO3h3RHF28QMceVa6eOsCeOiuGW2wgjSYPd310WJbBjDb9xMcA8M8I4+ON9uAxgA8Ky9V24neIW9sosrYDHVQEgt3mSXy3J7eWe3NRhhX5RYApStls5p73FzHHHA1ySQTErFN5Rz3nHkL3tw9IoPzRtEluWAjAC7wQyOd2NWYgBS3axzwQZY9gNdB7E9FdrYlJZM3FwvEO/ko3fGnIY7Ccnzis7Y3Y8wFZ7oxvOF3Y0iQLDaqeaW6dhP5znxmx6czCtZspSlGFKUoFKUoFKUoFKUoFKUoFKVEukjaS40+29kwQxSxocSh3ZWXeKqhUAYIySDk93PjgJbSqKj6br1ommXT1MSsFaQGQqrHGAzYwDxHPvqd9Fe3MmqxzvJEkXVMqgKSc5BPHPooJ1Sqi6RelG80y8a39jwOhVZI2LPkocjxsHgcqw+SrP0SWZoI2uVRJmUF1jJKqT2Anjyxnz5oM6lVD0hdKV7pt41ube3ZSA8bb0mShJA3uIw2VORWw276RrmytrK6hhhkiuo1Y7xfKuyh8AA+Tg/yoLOpWDodxLJbwvOqpK6KzqhJCkjOAT3Zqvuk7pQk0y5jgjhjlDRCQlmYYO8644fqUFi3l+seAcs58lEGWb0DsHnOAO+sUpcyc2W3XuUCR/lZvEB82G9NfWgbrwxzAeNMiSMSck7yhsZ7hnAHIVD+lTba70vqpIoIZLd/ELOz7wk8Y7pAI8UqMg+Y+bOs1tvdW0gqoIElye0SXbxepUAQ+oVGr9lhTfm0pAucFjcA8/QpNbPo41+41S3ae7t4EiLYhAyxYrvBmIbIAB4Dt4N2Yzg9IWmWyANHuJNwyisBkd/Vgc/PkfLWztHlx1Nz/AD7MA2ljMM9VbQ5HMX0ikfuvDjPyVH9W0q1AZra6WQDjuSRujfukrhj6q89PVOsHWboXDeWWC72625vlVYhd/dBODwzwrTantkZLk239lxGdHaIrbyOC7KSpwEXDcVPECl6Sxxuc6kfjrXi619aHtFHNewWsliYjJMkTZmlDJvMFPileYzyNZdgqbs0ki7yxQSS7u8V3ioGBkcQMkVjLx2WS+7VsteLrWbpmoRXdvPIkHUtC8I/xWfeD9bngw4YKD11laHaJLIUYKWZGESszIrS5XdVmUZAPjebOONctuNl1WhkSsGeOtroOsQXM/UtbCLKStvLLKSDHG8mN05zncxjz1sxHAdT9hvbxiIHfabr5sC33Ou6z9bqiCBjyiBTSuOGUQiaOsapRotpE3shpkMiw27yhQ7JlleJRll44w5rXW20Nmjq/9nK+6Qd17mZlOOxl7R5jwNFsb0ydB2WeZUlmJhgY7qEIXlnPvLaIcZD+lwUdp4Yq9thNkXgVTu+xIgQwhRg0spHJ7ucDie3qo8IM4O8OFRzod2jS/u7hzbrHKiKes3y7FTlREu8MRxDmETAzirA272gNhYzXSqHaPcwrEgHedV4kfrVrrbf0qE9Fu276pDNJJGsRjcLhSTkFQc8flqbUYUqn9a6bd2aVbSza4hh8uXfIGM7u94qMFQngGJ45HCrI2S2jiv7VLmHIVsgq2Mow4FTju/mCD20G4pUA2+6R20uVVls2eOTPVyrMoDYC7wK7pKkFhz59nbjF2l6UZLKK2luNPdVuELL+XjO6QfJOFPHdKN+9jmDQWTSsLRruSWFJJYTA7DJjLK5XicAsvDOMHzZxVf7edKc2mXHVSaeWRuMUvsgKJAMZIAibBBOCCc8u8UFm0qt7rpJuo9NXUH0wiNmXA9kp/hsBuyk9XkBmYKBu+fkRXlJ0oXC6b/aLaaREZFVR7KXihyOs/wAPIG8AuMcc55UFm0qn5umadUtpG0shbreEB9lr4+6wQ8OpyOJHPHOrdhYlVLDdYgEjOcHtGe3HfQfdKUoFQXpu9xbv/Z+2iqdVBem73Fu/9n7aKgi3g726SafeRyKGR5SrKwyGUxqCCO4g1sOhHS/Ysmq2/HEVyEGe1Rv7p+UYPy1FOirVXtdFvpojuutzCFOAfLaFDwPDkxq1tmtPaK/1RyhCSvbuh3SA35IK2DyOCDnHfQUz4R3unD8VT7Weui4vJHoFc6eEd7pw/FU+1nrouLyR6BQc5+EZ7pRfFk+vLXpt/ddZs9o7dxKfwKyfdrz8Iz3Si+LJ9eWtRq9zv7O2K/8ADup09YL/AH6DpK5uCscUcf8AiSABf0VAGXPmA/mRXPHT0qDUIljIKrbRgHOc+PKSSe0kkk1devSFIiSw6yUKgAPFYgPvHn6cdlUD0tt/flHvYIB60DfeqmWOsJXEu8tOj9gZS2m2LHmbeH6iioX4RXuZH8YT6ktSXoom3tIsyeyMj+FmX+lQDppvXl092dSuLqIDe3gcdXKwGDwGAV8/Hj2AcSdbdW96ZOw20jW+i2cUQw7LM2+fzQbiccB2t4p58vPWtmJYkkkk8SScknvJr42ZtG/sqxkx4m5Kmf0vZFyceqvVhVsZPS8fNbcu2JKOBqNab/qOX43dfTLUqmTGQRj01FLH/UU3xu6+mWuM3f6f5kiubfrL3R7rGX9lR28re+KNG0bN3sVZlz/yxWHMd2zvm7rXH8U1un3jU0W1aYQiOME2usRA9VGMiKMKjM24OIVnyWPZzqFauv8A6bfH9CAeueI/drh1Zd4StF0enMN+v6EL+qVV++akWz6/3u3/AGsf1hUY6NuL3i99qx+VZYW+gGpXoC/3q3/ax/WFYzl+OIJsbNu6nbdzTrGf1ZG6tv5OalVyuNUuQeBGnqD8yhqAQ3JinWQc0kDj0q2f6VbxUe2i5CusaiDg7gMqAWsfjMG4EAccHhR6LGvsrJo7C/LhEZrZ2ClCZWQtFhmblHHw8UHBfJPEKDUO220RbT2AgA3ns45pPO7yTEg+gbqfu1a+uXgfT79LaP8Au5hZmnlyZrqUugEp4cEPjgFsZx4oAUgQ/wAIKAJqFsijAFpGMD9rPWRzh4Tfou0VbPWdTgQYQJGyDuV8OAPMN7HyVvenV8aPOO9oR/8AsU/0rJ0iELrlyff2Vux/jdfuitX4QMmNKI99NGPrH+la7RrwZ5uF+ncYGHy9aD9Aq49YOLeYjmI3+qao/wAGmXE94vfHG3qZh96rz1NC0MoAySjgDvJU8KDmzowH/p+ufFR9EtT7wbZs2VynvZ8+tFH3agHRPl7fV7dBvSzWh6tAMs5G8MKO3yx66t7oe2Lm022kFwymSZlcovER4BGN7848eOOHDhnnQaLwkYc2Ns/dcbv8Ubn7tYHSoRc/2BDjInZCR5m6hfoY1IPCCt97St7/AIc0TD5d5Pv1ENkbz2ZfbPqOIt7WQt+iU62MZ+WKP1igvqqc8JS3zbWknvZXXP6y5+5Vx1WXhC229pYb/hzxt6w6ffoNVtZdZ2Sh/SitU/heP8FNp4t3ZGIf8q1P8Ukbf1qO7QX5OyVkPfT9WfQrXBH2YqX9IUO5suij82GzH/VFQQLX/wDJ7NemT7WGukq5t1//ACezXpk+1hrpKgUpSgVBem73Fu/9n7aKp1UF6bvcW7/2ftoqDnfQ9oZUhWyXdEUlzFK5wd4lSoC5zjd4A8s5A412FXMmyWlRy6JcTMo6yC9t2RsccMYoyueeMPnHeBXTdBzj4R3unD8VT7Weui4vJHoFc6eEd7pw/FU+1nrouLyR6BQUN01WHX6zDFjJazfdH6QFwy/9QFV4bnOkdX7293v4ocfcq3NtkB2o04HkYlB9BM4qi7nei6yBvzZOPmZN9T9P8qDpHV2LSMT6PkUBR9FU10rW5OqXg7IUgHyBIE+l6vSKwaWYhRw3sse4ZqmttvHv9eYjO7GgB7iLmzT6Aaty3qRPCd2ra6FJWbRYAmN4NKozyH5RuJ78A5xUb6cLJ000M58u4jwnPdAWY5Y9rMWLHzmtz4PU+9pZHvJ5B6wjferVdPUMnsEyScA9zEqLnOFVJuJ7OOSceepzxXd8w6PNFe50qxCJ+bLvStjCAXFxwXHEsc8e7A5ZNSS9vILAdXbqJLjk0jcd3/5/RHy5rTdHGrNHotjBED1svXBWPAKDPMM5999HPuzhLZO+4YwZRIiyIUVzvK4yG4gHt7RVcJudvPydXryxdTvZJiXlcu2MZPYO4AcAPRVaavqz2ms3NxGFZ47u4YBwSpPWOPGAIJHHvq+dB2KD8bhhw5xowz6HI5egeuqf0eFX2mZXUMrXtwCrAEEF5OBB5iuOSz2dcONm7W02duWlsEkkOXkurt2PezC3JPrNfG07bumXf6Ulsn85W+5W1i00W8LwL5MV7eovb4o6jH8sVpduDjTG/SuoR6o5z/Wuflcfzfn9NJsDD1d9NEeZtrhfl6ouPq1LNBH96t/2sf1hWphgEe0RQDgQ6D9+2K/erdaCP7zb/tY/rCsjeb4oq+eyzA83vZ+rP7ysw+o1WPsxi714Zx+WtIs7yhhxs4c5U8D28Dw76itlZ7+k6i3/AArq1f19fH/3B6q3PQncmTWYCeYhZPkWLdH8gKx6XR9hYJEm4g4cyTxLHgMse08AO4AADAAFc+eEb7pwfFY/tZ66NrnLwjfdOD4rH9rPQdEwDxVPbgVVnhHSY06Ad9yv8o5atSHyV9AqpfCIG9DYx+/nP1cfeoIv0AoYdWuoTzEMin0pLGP/AHroWufOjF+r2lu09894nqct9yug6DmDbGCTRdcM0I8Xf6+Mcg0bk70fLgPLT0YNdLadepPFHNEd5JFV1PerAEfTVbdOekQ3dq246ey7RDPuAje6nID7w7ByYZ57px215+DzrpmsZLZjlrZ/F/ZyZYD5GD/yoN702Q72jXWBkr1TeqWPJ9WarHwcbMtfTyniIoN0eYu6nh8iN66uHpMh39Kvh/yHb+Eb39KgPg12WLa7m7XlSP8AgXe/7tBclQjpptt/R7rHNerb+GRCf5Zqb1HekSDf0u+Xn+QlI9KqWH8xQc/6pdZ2atE97eyD1K7f9yrc6YIt3QJFH5otx6pIxVDRT72n2sHvr2ZiP9u1UfSa6B6cBjRbgeeH7WOgqvX/APJ7NemT7WGukq5t1/8AyezXpk+1hrpKgUpSgVBem73Fu/8AZ+2iqdVBem73Fu/9n7aKgh3QNpcdzpl5DLncadc7pwfFEbDj6VFXXVQ+Db/krn9v9xat6g5x8I73Th+Kp9rPXRcXkj0CudPCO904fiqfaz10XF5I9AoKh2y/1Tpv7JfpnqnukOz6rU71P+fIw9DMXA9TCrh2y/1Tpv7JfpnqvOnSz6vWJz2SLE//AEKh/mhoOnrNAEXAAyBnHbwrmi/1aBbjXxO+7JMZI4Ruud5lm3sZUHd8heZArpi18hf1R9Fcx6RszFfnW7mV5Fa2E06BCoDMevfD5ByPEHLHPnQWH4Ns2bK5Tun3v4kQfdrL8Ir3Mj+MJ9SWtH4M8/i3ydgMLevrB90VvPCK9zI/jCfUloPLYDVIoNn4WYAypBeuuACVCyTsTnsBK485r007X5I9Ps4YvE/utvvOPKOY1OB3c+fP0VB3vep2cibOGliaBPOXu7hm/wCiNx8oqS6djqLMsMj2Na5AOMjqkyM9npq3HjLl9EeS30/VtNnbcB2kfexuuqqhIeRiN3dXH63PvI+SstGONpX+O3H1pas6ylkaQz74hROG+AMIOyONTzOOz0k8zmsNI/1K/wAdufrS05fJw+Kml/drIPFTcy7yN4xbedxGpPEcBiMcKi3SG+NOiHvrpj/DEP8AyVIcVHukCPfhsIuQknm4+kW6f1pnNRHitue68LvWIZtpIp7V+sikntlVt1lzlI4z4rgEcd4cR2VI9ETFzB5pU+sKh+0OiRadq1skDOUV4JMyFSwPWYPFVUY8XuqdWsW7fKvvbgD1PipxTn841EdkIDJpmrpgkHdYkAnHViSbJ7hmICvjoH92Iv1JfqGtp0UQiSK7iO+etmEQVPzt+G6Q736KqzH5OznWr6B/diL9SX6hrleXuuoa5y8I33Tg+Kx/az10bXOXhG+6cHxWP7WejXRUPkr6BVPdP12En0rfOEErux4nAVocnAGTwJ5VcMPkr6BVK9OdqLjUtKtnJCyMEJXGQJJUQkZHPAoI1sRqMcm1HWwNvxTT3LK2GXKukrZw2COfbXQ+rOVgmKnBEbkEdhCniK5v0/SU0/aWG3iZikc8SguQWIdF57oA/PPZXSGrITBMBxJjcAefdNBz90JxG4bVOtYu0tq6szEsTv5BJJ4msrwbJT7Lul7DCpPpDgD6xrw8H6QK+oEnGLfPyAnNe/g2RH2XdN2CFQfSXBH1TQXJt97mX/xWf7Nqg3g4e50/xp/s4anO33uZf/FZ/s2qDeDh7nT/ABp/s4aC16w9Yg6yCZPfxuvrUj+tZCzqWKhlLDiVyMgd5HPtr7IoONdliWu7OM+T7Ii4ednjB+qK6O6cvca5/Wh+1SqG2Rssa3bxY8i8UY/Ukz92r56cvca5/Wh+1SgqrX/8ns16ZPtYa6Srm3X/APJ7NemT7WGukqBSlKBUG6X7C7ubFrW0tzMZiu+esjTcCMjjg5GckY4d1SnX7maO3ke2iE0ygbkZYLvHIGMkjHDJ+SoL7ade+B0+cR/joMfoQ0G+sVngu7UxI56xZOthYb2FXcKoxOccc8uB81WlVa+2nXvgdPnEf46e2nXvgdPnEf46CJ9L+xupahf9bBaExRxrErdbAN8Au+9hnBHFyMHuq5tAnle3ia4iMExXx4yyvukcODISCDjI8x76gvtp174HT5xH+Ontp174HT5xH+Og1W1ej6lJrkN9FYs8NtuoPy1upkUF8uAXyM75wD3DOM1i9Nmwl5e3cM1pD1o6kI/jxLgqzEeWwzwfs7q3/tp174HT5xH+Oh2o134HTh/9xH+Ogn88jRwkrG0jqnBFKAsccgXYL6zVJbFbIapa22qxy2bb93b7iYltzlyWQj/E4cJWbj2Ie3AMu9tOvfA6fOI/x18ttZro56RGPTcxD79BpehPZW/0+5m9lWrJHMgG+JIGCspJG8FkLYOSOAPE/LW26bNHv76OK2tLUyRhhK8vWxL4wDqIwrsDyOSfOPPX17cdb+CofnUX46/PbnrXwXD87h/HW6FY3nR7rssEFu9sTFbhxGvW2wA32LsT+U4kk8z2AVZlrpqwwW6T5aaO3hRoUIJVkjUN1jrkAAg8s+kUk2q1uRWH9lR47Sl3EMfvB+Fax9a1Pq+r/sqFV5ndvYgW/XIky3y1Tjvpu3Gc3NNnHavON98JCmQAGWMZwSEj3uG8SBxOe8mq6sdBvk1T2ebZCpneYoLu0zh2YlQes5gN/KpXc6lqL7obS48KAFAvogAB3Df5nmT2mvDr774Ki+fxfjrrKzJxjLj4e97CFd1U7yqxAPA5APA5HCtLtvoNzM9p7ERHWAb5Z57VA0jlXIVWm3sLhVO8AcqeGK2RnvfgqL5/H/5K+TLefBUP/wCQi/8AJWZZSuMMLjd9NP0k7MXd5fvLbRoYlRAjG6tAcAbzEjreGGZh8gqcJP8A3mSZh1k4UPFEzwKASqME39/qs5fdBDHyWbnitKlxfxgj+yIQH3T419F4yg5xxk4oSBkcjgd1fQuNRllMi6UjS53iUvoyR2ZAWTgBwA7uFT6d5TK68MnoS2cu7aSYXMG6jsriSOeBwHUOpRhG7Nx6zOB3caxOjvo/vbPWTPJBuWwM4V9+IjdO8E8UMW48Oyt7p+t63DGscWjRqijAHsmM+fiS/E1ke2nXvgdPnEf465Viyqobpe2V1HUb/rbeyk6uONYVZnhG/us7b4G/wB3+GeOB2cql/tp174HT5xH+Ontp174HT5xH+OjU80S5eSCNpYmgcjxo3KkqRwPFCQQcZBzyI5cqqzpF2e1C41e1ure0d4bUw8est13ykhkYqGkBwQQOOOVbf20698Dp84j/AB09tOvfA6fOI/x0EM2k2L1OTWmvo7NmiW4jkXEtuCyxlBkAyDG8Ezg9/Gr7jbIBIIyAcHGR5jgkZ9Bqt/bTr3wOnziP8dPbTr3wOnziP8dBCNo+jbU7K6nfSgWguFkTxGjBWOTyomD4wB2MvIAcQasPof2IfTbZ+v3fZE5DOFOQiqDupntIyxJHDj24ycP20698Dp84j/HT20698Dp84j/HQSLpHiu5LGWGygE0k4aJsuiBEZWDP4xG8fzcfpZ7KjnQpoN7YRTW93biNGfrUkEkbZYhUKFVJ7EBz6a/fbTr3wOnziP8dPbTr3wOnziP8dB8aJs5dJdBmD+VGeJbdjKi36yYMfFYzblx5PjflvGHjNu2bVa+2nXvgdPnEf46e2nXvgdPnEf46CJaHsLeR7Qm5a3b2N7JmkEhK43W6wqcZzzI7KsDpf0y5utPa3tITM8jpveOibqqd/e8cgHioGPPWs9tOvfA6fOI/wAdPbTr3wOnziP8dBBb/ZHV5LfTIvYB3rEyEkz2+H3pFcAflOGAoFdAwsSqlhukgErkHB7sjgcVXHtp174HT5xH+OsvSdotZeaJZ9LSKJnUPIJ0bcUni2A3HAoJ/SlKBSlKBSlKBSlKBQilKD4dTukDnjhUfnQ8jUjrEurPeOc4NdY3TKjMsdeUNsrE777gA54Jz5hipDLo+eTfJjt9P/xWjurcqcEY+Qj6arjltxY1U+eKgndycD+uOWawJUraypWHKlenGo5RrWWvJlrLkSvBhXdTrFZa2ezugtcyY4iNT47fdH6R/lz9PjZWyu3juEQDLN244DCjtY5AxUlj2nhT8hCjpFukB0A3989oB7T3ntNQ5N+I3HGea1O3GWuVgjDEIFVEGMDIXCoo+k+jkOMu2R2fFrGS2DK+C57u5B5h/M/JXjsrs6IczSj8q2SATvFAewntbvP/APGS15ssvaPRhh36qUpSuFSlKUClKUClKUClKUClKUClKUClKUClKUClKUClKUClKUClKUClKUClKUCtPq9ux5Dez3Jy/ercUrZdCGTWj+9b+E1gTxEcxj01NbizY+RIynuJyP8A3rQ32mzk5YFz35zV8M08sUblSsORakyaBM58kKO9iPoHGt3o+z6wtvsd98YHDAHoHf56rebHGJft2oBa2LynCDljJPIZ5ZPeewDiewGpvs5sysOJJPGkxwyOCejvPnra2umojb3M8ccAAufeqAAPTzPaazahycty6imHFJ3SlKVFUpSlApSlApSlApSlApSlApSlApSlApSlApSlApSlApSlApSlApSlApSlApSlApSlApSlApSlApSlApSlApSlApSlApSlApSlApSlApSlApSlApSlApSlApSl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069" name="AutoShape 21" descr="data:image/jpeg;base64,/9j/4AAQSkZJRgABAQAAAQABAAD/2wCEAAkGBxQTEhQUEhQWFRUWGRgYGBgWFhUYHhgbHh0YGiAYGBkYHCggHBslIhcXIjIhJSkrLi4uGiEzODMsNygtLisBCgoKDg0OGRAQFy8kHyUtLSwyLCwsLCwsLCwsLS4sLCwsNC8sLS8sNSssLCwsLCwsLCwsLCwsLCwsNCwrLCwsLP/AABEIAKIBNgMBIgACEQEDEQH/xAAcAAEAAgMBAQEAAAAAAAAAAAAABgcEBQgDAgH/xABREAACAQMBBAQGDQkGBQMFAAABAgMABBEFBhIhMQcTQVEIIjJhcZEUFjVSVXSBlLGys8LSI0JicnOCkqHBFSQzNDaDU2Oiw9Ml0eFDZJWj8P/EABgBAQEBAQEAAAAAAAAAAAAAAAADAQIE/8QAJhEBAQACAgECBQUAAAAAAAAAAAECEQMhMRJBMkKB0fAEE0NRwf/aAAwDAQACEQMRAD8AvGlKUClKUClKUClKUClKUClKUClKUClKUClKUClKUClKUClajaTaCKzj6yUgKASSxwABgY4AksSwAUAk57gTTZTaGK/tkuYQwV8gq2MqykgqccOYoNvSlKBSlY19fxQrvTSJGve7qo9bGgyaVUe23TPHFvRacqzPyMz56sfqAcXPn4L+tyqJah0zX5G5DuIu6FDyIryk9sh3cRhj70IVHn50NL71bWILZQ08ipvHCg8Wc+9RB4zt5lBNZMc4KBzlQRnxhukDn4wPI+Y1QOxOpQxbjdbc3d9N47rZwo8iKxz1ctxMCVGT43V7uCTknnVmDQr2/dxqRSKy4btpC5ZpMYINxMADgYzuoQDwzy4hk322DSSmDTYReOmOtk61Vhi4kbrSDOX4HxVBNZ9jaXzsklxOkQVsmC3QMrDhgPLKu8e3O6qdg852ek6XDbRLDBGscaAAKvm4cSeJPnJJNZlApSlApSlApSlApSlApSlApSlApSlApSlApSlApSlApSlApSlApSvwmg/aVH7vbC2TdIkUoW3esLBYy2cbkbc5X5+LGGwRg7taS628WQOyE21urmIzzRsJJZAcGK1tyN9nB4EsOBGN1sHAZ3SJsQuqRRoZmheNiysF31OeBDJvDPLgcjHymtnsfs4mn2sdtGxcLvEs2AWZiWJwOA58B3Ac+dR3XNsjEiPNINPiYZXrl6y6lHeluuRH2eM+9jtVajF10iXuqTexdGiaNeHWXEgXeRT+eeaxjnjmx7ADQWZrG0ttbPHFNKBJKcJGMs7cCeCrk9nDvOAMkgVsoZsoHcGPhvEMRle3DEHGR24JHnqsdV2l03RVKxYu74jDvkPIzY4tPMclR+jz7hiqh2m22vb4nr5m3D/9KPKRgd26D437xNG6W5tb00W8QeOxUzyjgJCMQg8ic5DPjzDB99VK7R69PfTGa5fffkBjCoPeovYP5ntzWspWN0E1PNC6NZpEt5pZYFSWWNBGHLMQTllbcIw26DwTeIJ47gBYbXYbo7uZbYzC2gSUsxR73rGBGBgLbhcKM5O++8eHBcHNXPs5s+lsoJZ5JSoDPJIZCO9UJChUz2KqjlwrWWsjRNBtrRNy2hSJTz3FwW87NzY+ck1sqUowpSlApSlApSlApSlApSlApSlApSlApSlApSlApSlApSvlnA5kD0mg+qV5eyE98vrFfL3kajJdAB2llH9aD3rzuJ1RS7sFUcSzEAD0k1E9d6Q7aEERHr37k4KPS/L1Zqrtd2qurmQO8hXdJKKmVVDxGV7d7ifGPEdmKJZcuMWptPt9bWi4GZZiMiMeKV/aEjxPQRveaqz1Tb550c3CmRiSI7fybdVx5UoB352yT4jHd4ZqKuK8HWsqd5bWRBtJIk/suRevul/wWkP5OHgRlYlAHD81QQo54Jr4sNt5oAzqivdHxVuZMN1MeMCO3h3RHF28QMceVa6eOsCeOiuGW2wgjSYPd310WJbBjDb9xMcA8M8I4+ON9uAxgA8Ky9V24neIW9sosrYDHVQEgt3mSXy3J7eWe3NRhhX5RYApStls5p73FzHHHA1ySQTErFN5Rz3nHkL3tw9IoPzRtEluWAjAC7wQyOd2NWYgBS3axzwQZY9gNdB7E9FdrYlJZM3FwvEO/ko3fGnIY7Ccnzis7Y3Y8wFZ7oxvOF3Y0iQLDaqeaW6dhP5znxmx6czCtZspSlGFKUoFKUoFKUoFKUoFKUoFKVEukjaS40+29kwQxSxocSh3ZWXeKqhUAYIySDk93PjgJbSqKj6br1ommXT1MSsFaQGQqrHGAzYwDxHPvqd9Fe3MmqxzvJEkXVMqgKSc5BPHPooJ1Sqi6RelG80y8a39jwOhVZI2LPkocjxsHgcqw+SrP0SWZoI2uVRJmUF1jJKqT2Anjyxnz5oM6lVD0hdKV7pt41ube3ZSA8bb0mShJA3uIw2VORWw276RrmytrK6hhhkiuo1Y7xfKuyh8AA+Tg/yoLOpWDodxLJbwvOqpK6KzqhJCkjOAT3Zqvuk7pQk0y5jgjhjlDRCQlmYYO8644fqUFi3l+seAcs58lEGWb0DsHnOAO+sUpcyc2W3XuUCR/lZvEB82G9NfWgbrwxzAeNMiSMSck7yhsZ7hnAHIVD+lTba70vqpIoIZLd/ELOz7wk8Y7pAI8UqMg+Y+bOs1tvdW0gqoIElye0SXbxepUAQ+oVGr9lhTfm0pAucFjcA8/QpNbPo41+41S3ae7t4EiLYhAyxYrvBmIbIAB4Dt4N2Yzg9IWmWyANHuJNwyisBkd/Vgc/PkfLWztHlx1Nz/AD7MA2ljMM9VbQ5HMX0ikfuvDjPyVH9W0q1AZra6WQDjuSRujfukrhj6q89PVOsHWboXDeWWC72625vlVYhd/dBODwzwrTantkZLk239lxGdHaIrbyOC7KSpwEXDcVPECl6Sxxuc6kfjrXi619aHtFHNewWsliYjJMkTZmlDJvMFPileYzyNZdgqbs0ki7yxQSS7u8V3ioGBkcQMkVjLx2WS+7VsteLrWbpmoRXdvPIkHUtC8I/xWfeD9bngw4YKD11laHaJLIUYKWZGESszIrS5XdVmUZAPjebOONctuNl1WhkSsGeOtroOsQXM/UtbCLKStvLLKSDHG8mN05zncxjz1sxHAdT9hvbxiIHfabr5sC33Ou6z9bqiCBjyiBTSuOGUQiaOsapRotpE3shpkMiw27yhQ7JlleJRll44w5rXW20Nmjq/9nK+6Qd17mZlOOxl7R5jwNFsb0ydB2WeZUlmJhgY7qEIXlnPvLaIcZD+lwUdp4Yq9thNkXgVTu+xIgQwhRg0spHJ7ucDie3qo8IM4O8OFRzod2jS/u7hzbrHKiKes3y7FTlREu8MRxDmETAzirA272gNhYzXSqHaPcwrEgHedV4kfrVrrbf0qE9Fu276pDNJJGsRjcLhSTkFQc8flqbUYUqn9a6bd2aVbSza4hh8uXfIGM7u94qMFQngGJ45HCrI2S2jiv7VLmHIVsgq2Mow4FTju/mCD20G4pUA2+6R20uVVls2eOTPVyrMoDYC7wK7pKkFhz59nbjF2l6UZLKK2luNPdVuELL+XjO6QfJOFPHdKN+9jmDQWTSsLRruSWFJJYTA7DJjLK5XicAsvDOMHzZxVf7edKc2mXHVSaeWRuMUvsgKJAMZIAibBBOCCc8u8UFm0qt7rpJuo9NXUH0wiNmXA9kp/hsBuyk9XkBmYKBu+fkRXlJ0oXC6b/aLaaREZFVR7KXihyOs/wAPIG8AuMcc55UFm0qn5umadUtpG0shbreEB9lr4+6wQ8OpyOJHPHOrdhYlVLDdYgEjOcHtGe3HfQfdKUoFQXpu9xbv/Z+2iqdVBem73Fu/9n7aKgi3g726SafeRyKGR5SrKwyGUxqCCO4g1sOhHS/Ysmq2/HEVyEGe1Rv7p+UYPy1FOirVXtdFvpojuutzCFOAfLaFDwPDkxq1tmtPaK/1RyhCSvbuh3SA35IK2DyOCDnHfQUz4R3unD8VT7Weui4vJHoFc6eEd7pw/FU+1nrouLyR6BQc5+EZ7pRfFk+vLXpt/ddZs9o7dxKfwKyfdrz8Iz3Si+LJ9eWtRq9zv7O2K/8ADup09YL/AH6DpK5uCscUcf8AiSABf0VAGXPmA/mRXPHT0qDUIljIKrbRgHOc+PKSSe0kkk1devSFIiSw6yUKgAPFYgPvHn6cdlUD0tt/flHvYIB60DfeqmWOsJXEu8tOj9gZS2m2LHmbeH6iioX4RXuZH8YT6ktSXoom3tIsyeyMj+FmX+lQDppvXl092dSuLqIDe3gcdXKwGDwGAV8/Hj2AcSdbdW96ZOw20jW+i2cUQw7LM2+fzQbiccB2t4p58vPWtmJYkkkk8SScknvJr42ZtG/sqxkx4m5Kmf0vZFyceqvVhVsZPS8fNbcu2JKOBqNab/qOX43dfTLUqmTGQRj01FLH/UU3xu6+mWuM3f6f5kiubfrL3R7rGX9lR28re+KNG0bN3sVZlz/yxWHMd2zvm7rXH8U1un3jU0W1aYQiOME2usRA9VGMiKMKjM24OIVnyWPZzqFauv8A6bfH9CAeueI/drh1Zd4StF0enMN+v6EL+qVV++akWz6/3u3/AGsf1hUY6NuL3i99qx+VZYW+gGpXoC/3q3/ax/WFYzl+OIJsbNu6nbdzTrGf1ZG6tv5OalVyuNUuQeBGnqD8yhqAQ3JinWQc0kDj0q2f6VbxUe2i5CusaiDg7gMqAWsfjMG4EAccHhR6LGvsrJo7C/LhEZrZ2ClCZWQtFhmblHHw8UHBfJPEKDUO220RbT2AgA3ns45pPO7yTEg+gbqfu1a+uXgfT79LaP8Au5hZmnlyZrqUugEp4cEPjgFsZx4oAUgQ/wAIKAJqFsijAFpGMD9rPWRzh4Tfou0VbPWdTgQYQJGyDuV8OAPMN7HyVvenV8aPOO9oR/8AsU/0rJ0iELrlyff2Vux/jdfuitX4QMmNKI99NGPrH+la7RrwZ5uF+ncYGHy9aD9Aq49YOLeYjmI3+qao/wAGmXE94vfHG3qZh96rz1NC0MoAySjgDvJU8KDmzowH/p+ufFR9EtT7wbZs2VynvZ8+tFH3agHRPl7fV7dBvSzWh6tAMs5G8MKO3yx66t7oe2Lm022kFwymSZlcovER4BGN7848eOOHDhnnQaLwkYc2Ns/dcbv8Ubn7tYHSoRc/2BDjInZCR5m6hfoY1IPCCt97St7/AIc0TD5d5Pv1ENkbz2ZfbPqOIt7WQt+iU62MZ+WKP1igvqqc8JS3zbWknvZXXP6y5+5Vx1WXhC229pYb/hzxt6w6ffoNVtZdZ2Sh/SitU/heP8FNp4t3ZGIf8q1P8Ukbf1qO7QX5OyVkPfT9WfQrXBH2YqX9IUO5suij82GzH/VFQQLX/wDJ7NemT7WGukq5t1//ACezXpk+1hrpKgUpSgVBem73Fu/9n7aKp1UF6bvcW7/2ftoqDnfQ9oZUhWyXdEUlzFK5wd4lSoC5zjd4A8s5A412FXMmyWlRy6JcTMo6yC9t2RsccMYoyueeMPnHeBXTdBzj4R3unD8VT7Weui4vJHoFc6eEd7pw/FU+1nrouLyR6BQUN01WHX6zDFjJazfdH6QFwy/9QFV4bnOkdX7293v4ocfcq3NtkB2o04HkYlB9BM4qi7nei6yBvzZOPmZN9T9P8qDpHV2LSMT6PkUBR9FU10rW5OqXg7IUgHyBIE+l6vSKwaWYhRw3sse4ZqmttvHv9eYjO7GgB7iLmzT6Aaty3qRPCd2ra6FJWbRYAmN4NKozyH5RuJ78A5xUb6cLJ000M58u4jwnPdAWY5Y9rMWLHzmtz4PU+9pZHvJ5B6wjferVdPUMnsEyScA9zEqLnOFVJuJ7OOSceepzxXd8w6PNFe50qxCJ+bLvStjCAXFxwXHEsc8e7A5ZNSS9vILAdXbqJLjk0jcd3/5/RHy5rTdHGrNHotjBED1svXBWPAKDPMM5999HPuzhLZO+4YwZRIiyIUVzvK4yG4gHt7RVcJudvPydXryxdTvZJiXlcu2MZPYO4AcAPRVaavqz2ms3NxGFZ47u4YBwSpPWOPGAIJHHvq+dB2KD8bhhw5xowz6HI5egeuqf0eFX2mZXUMrXtwCrAEEF5OBB5iuOSz2dcONm7W02duWlsEkkOXkurt2PezC3JPrNfG07bumXf6Ulsn85W+5W1i00W8LwL5MV7eovb4o6jH8sVpduDjTG/SuoR6o5z/Wuflcfzfn9NJsDD1d9NEeZtrhfl6ouPq1LNBH96t/2sf1hWphgEe0RQDgQ6D9+2K/erdaCP7zb/tY/rCsjeb4oq+eyzA83vZ+rP7ysw+o1WPsxi714Zx+WtIs7yhhxs4c5U8D28Dw76itlZ7+k6i3/AArq1f19fH/3B6q3PQncmTWYCeYhZPkWLdH8gKx6XR9hYJEm4g4cyTxLHgMse08AO4AADAAFc+eEb7pwfFY/tZ66NrnLwjfdOD4rH9rPQdEwDxVPbgVVnhHSY06Ad9yv8o5atSHyV9AqpfCIG9DYx+/nP1cfeoIv0AoYdWuoTzEMin0pLGP/AHroWufOjF+r2lu09894nqct9yug6DmDbGCTRdcM0I8Xf6+Mcg0bk70fLgPLT0YNdLadepPFHNEd5JFV1PerAEfTVbdOekQ3dq246ey7RDPuAje6nID7w7ByYZ57px215+DzrpmsZLZjlrZ/F/ZyZYD5GD/yoN702Q72jXWBkr1TeqWPJ9WarHwcbMtfTyniIoN0eYu6nh8iN66uHpMh39Kvh/yHb+Eb39KgPg12WLa7m7XlSP8AgXe/7tBclQjpptt/R7rHNerb+GRCf5Zqb1HekSDf0u+Xn+QlI9KqWH8xQc/6pdZ2atE97eyD1K7f9yrc6YIt3QJFH5otx6pIxVDRT72n2sHvr2ZiP9u1UfSa6B6cBjRbgeeH7WOgqvX/APJ7NemT7WGukq5t1/8AyezXpk+1hrpKgUpSgVBem73Fu/8AZ+2iqdVBem73Fu/9n7aKgh3QNpcdzpl5DLncadc7pwfFEbDj6VFXXVQ+Db/krn9v9xat6g5x8I73Th+Kp9rPXRcXkj0CudPCO904fiqfaz10XF5I9AoKh2y/1Tpv7JfpnqnukOz6rU71P+fIw9DMXA9TCrh2y/1Tpv7JfpnqvOnSz6vWJz2SLE//AEKh/mhoOnrNAEXAAyBnHbwrmi/1aBbjXxO+7JMZI4Ruud5lm3sZUHd8heZArpi18hf1R9Fcx6RszFfnW7mV5Fa2E06BCoDMevfD5ByPEHLHPnQWH4Ns2bK5Tun3v4kQfdrL8Ir3Mj+MJ9SWtH4M8/i3ydgMLevrB90VvPCK9zI/jCfUloPLYDVIoNn4WYAypBeuuACVCyTsTnsBK485r007X5I9Ps4YvE/utvvOPKOY1OB3c+fP0VB3vep2cibOGliaBPOXu7hm/wCiNx8oqS6djqLMsMj2Na5AOMjqkyM9npq3HjLl9EeS30/VtNnbcB2kfexuuqqhIeRiN3dXH63PvI+SstGONpX+O3H1pas6ylkaQz74hROG+AMIOyONTzOOz0k8zmsNI/1K/wAdufrS05fJw+Kml/drIPFTcy7yN4xbedxGpPEcBiMcKi3SG+NOiHvrpj/DEP8AyVIcVHukCPfhsIuQknm4+kW6f1pnNRHitue68LvWIZtpIp7V+sikntlVt1lzlI4z4rgEcd4cR2VI9ETFzB5pU+sKh+0OiRadq1skDOUV4JMyFSwPWYPFVUY8XuqdWsW7fKvvbgD1PipxTn841EdkIDJpmrpgkHdYkAnHViSbJ7hmICvjoH92Iv1JfqGtp0UQiSK7iO+etmEQVPzt+G6Q736KqzH5OznWr6B/diL9SX6hrleXuuoa5y8I33Tg+Kx/az10bXOXhG+6cHxWP7WejXRUPkr6BVPdP12En0rfOEErux4nAVocnAGTwJ5VcMPkr6BVK9OdqLjUtKtnJCyMEJXGQJJUQkZHPAoI1sRqMcm1HWwNvxTT3LK2GXKukrZw2COfbXQ+rOVgmKnBEbkEdhCniK5v0/SU0/aWG3iZikc8SguQWIdF57oA/PPZXSGrITBMBxJjcAefdNBz90JxG4bVOtYu0tq6szEsTv5BJJ4msrwbJT7Lul7DCpPpDgD6xrw8H6QK+oEnGLfPyAnNe/g2RH2XdN2CFQfSXBH1TQXJt97mX/xWf7Nqg3g4e50/xp/s4anO33uZf/FZ/s2qDeDh7nT/ABp/s4aC16w9Yg6yCZPfxuvrUj+tZCzqWKhlLDiVyMgd5HPtr7IoONdliWu7OM+T7Ii4ednjB+qK6O6cvca5/Wh+1SqG2Rssa3bxY8i8UY/Ukz92r56cvca5/Wh+1SgqrX/8ns16ZPtYa6Srm3X/APJ7NemT7WGukqBSlKBUG6X7C7ubFrW0tzMZiu+esjTcCMjjg5GckY4d1SnX7maO3ke2iE0ygbkZYLvHIGMkjHDJ+SoL7ade+B0+cR/joMfoQ0G+sVngu7UxI56xZOthYb2FXcKoxOccc8uB81WlVa+2nXvgdPnEf46e2nXvgdPnEf46CJ9L+xupahf9bBaExRxrErdbAN8Au+9hnBHFyMHuq5tAnle3ia4iMExXx4yyvukcODISCDjI8x76gvtp174HT5xH+Ontp174HT5xH+Og1W1ej6lJrkN9FYs8NtuoPy1upkUF8uAXyM75wD3DOM1i9Nmwl5e3cM1pD1o6kI/jxLgqzEeWwzwfs7q3/tp174HT5xH+Oh2o134HTh/9xH+Ogn88jRwkrG0jqnBFKAsccgXYL6zVJbFbIapa22qxy2bb93b7iYltzlyWQj/E4cJWbj2Ie3AMu9tOvfA6fOI/x18ttZro56RGPTcxD79BpehPZW/0+5m9lWrJHMgG+JIGCspJG8FkLYOSOAPE/LW26bNHv76OK2tLUyRhhK8vWxL4wDqIwrsDyOSfOPPX17cdb+CofnUX46/PbnrXwXD87h/HW6FY3nR7rssEFu9sTFbhxGvW2wA32LsT+U4kk8z2AVZlrpqwwW6T5aaO3hRoUIJVkjUN1jrkAAg8s+kUk2q1uRWH9lR47Sl3EMfvB+Fax9a1Pq+r/sqFV5ndvYgW/XIky3y1Tjvpu3Gc3NNnHavON98JCmQAGWMZwSEj3uG8SBxOe8mq6sdBvk1T2ebZCpneYoLu0zh2YlQes5gN/KpXc6lqL7obS48KAFAvogAB3Df5nmT2mvDr774Ki+fxfjrrKzJxjLj4e97CFd1U7yqxAPA5APA5HCtLtvoNzM9p7ERHWAb5Z57VA0jlXIVWm3sLhVO8AcqeGK2RnvfgqL5/H/5K+TLefBUP/wCQi/8AJWZZSuMMLjd9NP0k7MXd5fvLbRoYlRAjG6tAcAbzEjreGGZh8gqcJP8A3mSZh1k4UPFEzwKASqME39/qs5fdBDHyWbnitKlxfxgj+yIQH3T419F4yg5xxk4oSBkcjgd1fQuNRllMi6UjS53iUvoyR2ZAWTgBwA7uFT6d5TK68MnoS2cu7aSYXMG6jsriSOeBwHUOpRhG7Nx6zOB3caxOjvo/vbPWTPJBuWwM4V9+IjdO8E8UMW48Oyt7p+t63DGscWjRqijAHsmM+fiS/E1ke2nXvgdPnEf465Viyqobpe2V1HUb/rbeyk6uONYVZnhG/us7b4G/wB3+GeOB2cql/tp174HT5xH+Ontp174HT5xH+OjU80S5eSCNpYmgcjxo3KkqRwPFCQQcZBzyI5cqqzpF2e1C41e1ure0d4bUw8est13ykhkYqGkBwQQOOOVbf20698Dp84j/AB09tOvfA6fOI/x0EM2k2L1OTWmvo7NmiW4jkXEtuCyxlBkAyDG8Ezg9/Gr7jbIBIIyAcHGR5jgkZ9Bqt/bTr3wOnziP8dPbTr3wOnziP8dBCNo+jbU7K6nfSgWguFkTxGjBWOTyomD4wB2MvIAcQasPof2IfTbZ+v3fZE5DOFOQiqDupntIyxJHDj24ycP20698Dp84j/HT20698Dp84j/HQSLpHiu5LGWGygE0k4aJsuiBEZWDP4xG8fzcfpZ7KjnQpoN7YRTW93biNGfrUkEkbZYhUKFVJ7EBz6a/fbTr3wOnziP8dPbTr3wOnziP8dB8aJs5dJdBmD+VGeJbdjKi36yYMfFYzblx5PjflvGHjNu2bVa+2nXvgdPnEf46e2nXvgdPnEf46CJaHsLeR7Qm5a3b2N7JmkEhK43W6wqcZzzI7KsDpf0y5utPa3tITM8jpveOibqqd/e8cgHioGPPWs9tOvfA6fOI/wAdPbTr3wOnziP8dBBb/ZHV5LfTIvYB3rEyEkz2+H3pFcAflOGAoFdAwsSqlhukgErkHB7sjgcVXHtp174HT5xH+OsvSdotZeaJZ9LSKJnUPIJ0bcUni2A3HAoJ/SlKBSlKBSlKBSlKBQilKD4dTukDnjhUfnQ8jUjrEurPeOc4NdY3TKjMsdeUNsrE777gA54Jz5hipDLo+eTfJjt9P/xWjurcqcEY+Qj6arjltxY1U+eKgndycD+uOWawJUraypWHKlenGo5RrWWvJlrLkSvBhXdTrFZa2ezugtcyY4iNT47fdH6R/lz9PjZWyu3juEQDLN244DCjtY5AxUlj2nhT8hCjpFukB0A3989oB7T3ntNQ5N+I3HGea1O3GWuVgjDEIFVEGMDIXCoo+k+jkOMu2R2fFrGS2DK+C57u5B5h/M/JXjsrs6IczSj8q2SATvFAewntbvP/APGS15ssvaPRhh36qUpSuFSlKUClKUClKUClKUClKUClKUClKUClKUClKUClKUClKUClKUClKUClKUCtPq9ux5Dez3Jy/ercUrZdCGTWj+9b+E1gTxEcxj01NbizY+RIynuJyP8A3rQ32mzk5YFz35zV8M08sUblSsORakyaBM58kKO9iPoHGt3o+z6wtvsd98YHDAHoHf56rebHGJft2oBa2LynCDljJPIZ5ZPeewDiewGpvs5sysOJJPGkxwyOCejvPnra2umojb3M8ccAAufeqAAPTzPaazahycty6imHFJ3SlKVFUpSlApSlApSlApSlApSlApSlApSlApSlApSlApSlApSlApSlApSlApSlApSlApSlApSlApSlApSlApSlApSlApSlApSlApSlApSlApSlApSlApSlApSlApSl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2071" name="Picture 23" descr="http://www.nikopik.com/wp-content/uploads/2012/04/Final-Fantasy-7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67744" y="3573016"/>
            <a:ext cx="1756138" cy="13171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Des guerres de consoles</a:t>
            </a:r>
            <a:endParaRPr lang="fr-CA" dirty="0"/>
          </a:p>
        </p:txBody>
      </p:sp>
      <p:sp>
        <p:nvSpPr>
          <p:cNvPr id="20" name="TextBox 7"/>
          <p:cNvSpPr txBox="1"/>
          <p:nvPr/>
        </p:nvSpPr>
        <p:spPr>
          <a:xfrm>
            <a:off x="6086809" y="13375383"/>
            <a:ext cx="117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…eh </a:t>
            </a:r>
            <a:r>
              <a:rPr lang="en-US" dirty="0" err="1" smtClean="0"/>
              <a:t>oui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3" name="Espace réservé du contenu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CA" dirty="0" smtClean="0"/>
              <a:t> </a:t>
            </a:r>
            <a:endParaRPr lang="fr-CA" dirty="0"/>
          </a:p>
        </p:txBody>
      </p:sp>
      <p:pic>
        <p:nvPicPr>
          <p:cNvPr id="1026" name="Picture 2" descr="http://static.giantbomb.com/uploads/scale_small/2/26636/2352651-xbox_360_busca_desconto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2492896"/>
            <a:ext cx="1800200" cy="1800200"/>
          </a:xfrm>
          <a:prstGeom prst="rect">
            <a:avLst/>
          </a:prstGeom>
          <a:noFill/>
        </p:spPr>
      </p:pic>
      <p:pic>
        <p:nvPicPr>
          <p:cNvPr id="1028" name="Picture 4" descr="http://cdn.medialib.computerandvideogames.com/screens/dir_2929/image_292913_46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780928"/>
            <a:ext cx="2289815" cy="1284288"/>
          </a:xfrm>
          <a:prstGeom prst="rect">
            <a:avLst/>
          </a:prstGeom>
          <a:noFill/>
        </p:spPr>
      </p:pic>
      <p:sp>
        <p:nvSpPr>
          <p:cNvPr id="1030" name="AutoShape 6" descr="data:image/jpeg;base64,/9j/4AAQSkZJRgABAQAAAQABAAD/2wCEAAkGBxQTERUUEhAPEhQUEBAXDxQVFBAQDxQWFhQXGBQVFBQYHCggGBolHBQUITEhJSksLi4uFx8zODMsNygtLisBCgoKDQwNGgoPGSslHCM3NzMzLCs4NDgrODcxLzc0MiwrKzQrKyswKyssKyw4KzcsKyssOCwsKywrKywrKywsK//AABEIAOEA4QMBIgACEQEDEQH/xAAcAAEAAQUBAQAAAAAAAAAAAAAABQECAwQGBwj/xABIEAACAQICBAoHBQcBBwUAAAAAAQIDEQQhBRIxUQYTIkFhcYGRscEHIzJScqHRQmKSwvBjgqKjstLhFCQzNHN0g7MVJUNUZP/EABUBAQEAAAAAAAAAAAAAAAAAAAAB/8QAFhEBAQEAAAAAAAAAAAAAAAAAABEB/9oADAMBAAIRAxEAPwD3EAAAAAAI3FaT1JtWTt9AJIEOtOLnh8/8F605DnjL5MCVBoUNLU5uy1k3vX0Nr/UR3gZQY+OW8rxq3gXgs41b0V4xb0BcC3XW9FdZb0BUFLlQAAAAAAAAAAAAAAAAAAAAAAcrpGV6k/jfyOqPPtJ4+Mas7ypKTqX9hxna7u3Pn5urPaBtMoy+couzi7qyzu3fLezzj0oaer4bGYSnQqaqlCnOorJ6zlUcUnfm5Eu8D07RS9auqXgTNRZETohesfwvxRLzXiBrylBOzy3Z2v1Zmbi1vl+Op9TBVwl5a1/n5WNhgW8Wt8/x1PqOLX3n1ym/MBAVVKPNrfjqfUuUfvS77+IRcgGq/fl/B/aVSfvy/g/tKgBn70v4foUi5L7bfWo+SRUtst7/AIgL+Ml7y7n/AHG1Rlc03HLb4mzhNncBsAAAAAAAAAAAAAAAAo2cLWhGXtQ59sotLscln2Hb13aMnui/A8+rOspcni3G+13TS7wNtPLLZzbjyr0pcrTWFj93BQ/myf5z1SpUcnd7W8+s8m4ay4zhFSj7mJwa7EqUn4sD2rQvtS+HzJWXMROg/tv4fMk28wL7lGw0UYAAIC+JVFEVuBcipamVAqUZUtYA3MNs7TTZuYX2e1gZgAAAAAAAAAAAAAAAYMdK1Kb+5LwOLvl2HX6YlajPqS72l5nG6seeMXvukwLqazXWvE8lx8tfhKuiu/4ISX5T1vCLlRT23V+w8a0JLX4RN7f9oxsn1ONZrxQHuuhFyZfEvAlIbSN0KvVv434IkoAZDDNNGUtcgMaYg8/02W1MUtZQVru/cjXr6Qcaqp55q+xartHW23XVkna6vtBKkdV9C63b5bSqiudt9St82UsAKyS5r9u0IpzMJgXFAUAS/Xeb2GXJXb4mml4m7Q9ldQGQAAAAAAAAAAAAAAAEbwhlbDy64/1I5HmfU/A6rhNL1KW+ol8pPyOVlsfSmu/LzAzYT212+DPFfRzPjNLSnvpVZ/iUV+Y9jlU1YVJe7Rqvuizx30TRvpGs92Gq/wDlprzA980QvVL4pG/E0tGL1Ue3xZuoC9mKTL2zHN5ActXxTWMg75XcX2/5sdROlJu6cFlk9RSmu1nG6Uj6xtbVK67HkdlgqutTjLfFMClfFcW4Rd3eM+U823FXtZWza1n2GVV46t5SgultRTyvld9JG/8AqtGXF8ZUoqeVo6/LjNpwaUF1tZmbG1nBxUI1JNqfsaiVoON1JvYry5ukCRpy2NNNO1ntTT5ykTHRb1VfJ5traldt27L27C+W3rQFxdCJSETKBbM3aS5K6l4GjUJBAAAAAAAAAAAAAAAAAQvCmXq4f8z8r+py1bZ2w/ridJwreVNdM33av1Obn5ga2mZ2weKf/wCSul1uLSPMfQ7G+IxM/wBnFfinf8p6NwnqauAxL/ZJfikkef8AoUh/xUv+nS/mt+QHuWAXq4fCjZizBhFyI/DHwMyAq2Y6jyLmzHUeQHLaRjy2TfBqvelq+62uzmIjHrlM2eD1TVquPvK/agJnE4CLhNRjFOSeaSTvvuW4SNVyvVUI2bajC7u3Fp6zfNne29I3jldIabrucuJjGMIS1U2rym1tfQtwHVF8c+wieD+lf9RScnHVlGbjNc11Z3XeSdN5gZ0ypamVAo3muteJIGhH2o/EjfAAAAAAAAAAAAAAAAA5zhZLOmuifzt9Dn5+fk/oTnCt+sivuLxZBS87/K3mBCcOp20Ziel0F/Ni34HL+hqn/s1eW+ul+GCf5joPSRO2i633pwXn5EX6IKFsC37+KqNdWrTj+VgevUlZLqRW5RFEwKssqFzZawIDG03rdpbhlqzjLc8+pmzi9r6zA45MDp0yCno+UXJRhrKUm1K62PmafiSej62tTi+hX6+c2LgamicAqMGltlJym+lm5F5gtYG0VLIvwLrgX0faXb4G8aWGfK7GboAAAAAAAAAAAAAAAAHJ8K362Pwef+SE7d/6fcTHCiXruqMSGA5f0q1LaM+LEpfyqj8kZPRTT/8Ab8P96pVf86S8jT9L87aPprfiL/wteZN+jijq4LCL9nGX4pOXmB6BctRSTKXAq2J7Ci2lKjAisVtMUTLidpigBI6GfJlH3ZPuef1JBERgJJVHF7Jwfy/w2b2Gw+pflXu9yT63ba+kCyOOfGONnk19nLN2ylfar3atzS3FZ15Kpq2yztlPPJWaa5Kz1r3z+RknRbldSjHZmoR12tzk/wBWM0i6LpV1GN3kkyA0jwoirqnynvWzv+hJ6Uw/GUKsOd05OPWs14HndGJBJz0xWcm1UlC/utx8D07RjfE0tZty4qnrN5tvVV23vPJ0j13DRtCK3RivkBkAAAAAAAAAAAAAAABxfCGV68/3fkiLNvT7TryvNxbqOMbXSvtzavu3GrqNZOzyWau07pPnXSBwnpoq2wuHjzylWl+F01+ZHZ8CKWrh8JFqzWFoXW58Ur/M4D03Tywi/Z1/4pUv7T07QFPVcF7tJLuikBPSZRso2UAyRLJsuMdRgRuJ2mGMjX0xpKFO7lJZHGYzhVUqPVoRb6di7wO3q4yMKlN6yvrpW68vM6S54w6dRtVKlRuUZRlGKyimndeB6/gq6nThJfain8gK4uq42spPKVkoVKjvHlpWTSV1GSu2s3Fc9i/DTya9yUo25GSWccouyWq4tJ2dmrotxFPWSyTtKLzTkrX5StdZuLktybvZ2s2FpaqssklFJWhFclauUYrJWUfkrKwGxTeZ55jKHF1qkPdnJLqvyflY9BOQ4YUdXEKfNUpxf70eS/kogRcc2lvZ7Cjx/AZ1aa31ILvkj2AAAAAAAAAAAAAAAAHG+kjS86FOmoVZU1PjFJxve6S1c1mlt2AaOloa1ao1Jr1ktzW3czW41bHJXWTvZPJLm6rENojhJSdOEatW1VRSm7ScW1zppPLrzNuVCnWmpwrQlbUuouMslfWWT+0rL90CP4fcEFpCGHnTrxpypJxqxld3i2mpU7LN2vt39GfW6L9t/C/FEbgcM4RtJpvk3a57QjG7/CSui1nJ9C8f8ASFysDWxGJjFXbXel4nO6U4VRirQafTdpeHK7AOorYqMVdtHK6b4T2ypWltvJu0V/ccrjtNVKr2u3Ts7I/U14q+bbYF+MvWlrVJOW5bIrsMlCCWxJBIuQF81kd1wLxOthorng3Hu2HCtnR8AsRadSnvtJeD8AO1TKwlfZ5FrRHYenUUrOKyTip622PNdb8gJQheF+BnVpU3SpSq1I1dVRjqpuM1m7yaSScU229lyauZ8LO0l1oDQ4LcFuISqV9SdbJpRu6dPoi37T+80uhLn6cAAAAAAAAAAAAAAAHmXpjn/uY9b8UemnlXpfn66kv2X5pfUDzScSxX3szyiWKIG3h9M14ezWqLcrtxXVF5Enh+GuIitVyjZ21pKENfLdzfIgtUslEDotIaXnPLWlLJO8rLar+ysiMd27ttvpL63tPodu7LyLEBlpI2os1IGZMDO5mN1jXq1DRrYq3PYCX/ANQSPBnSChi6bbylrR+V/I5jCxqVfYVo+/K9uxbWdHozR8aVpZzmvtS29m7sA9WNXEYm0mkryUFJRzV7tp7N3mZcJU1qcXvijW0nKioqdZxUdeEYyd/anJRirre5JdoG9CV723+S87mSDzNSNTVnGmqc9Vwk9dKPFR1WkovO93fLK2TL6DqXnrqmo6/qdVycnDVWc01lLW1tl8rAdFSldJ9Bea2AnePV5/pmyAAAAAAAAAAAAAADyH0rTvi0vdpr5pM9ePG/SS746p0Rp/0R+gHGSRZqmzKBZqAYmixRu0uleJsOmXYalepH44+IGWcLyl8UvErGkbMKZc42AxQol04GXDqU5atOLnLnS2L4pbF49Z0ejeDCfKrvXfuK/Frr55duXQByEMBUrf7qDkueTyprt5+w3MPwVUXrVHxklvVoLqj9cz0BwhBW5MUupJGrPE0W7KSm91NSqy7oJsDm44W3MZVTJyGjq9V+qweItny6qjhqa61N6/dBmajwTk/+IxUYLK9PCrWl0p16itbmygn0gb/Bytr0LPPVbi0zajTjQpJU6aVOnFKMI5asFt1V0K7tz2L6OiaWGSeHi1RcbVG5TqTU0769SU25O6dm2/sox47TeGoq9XE0Ke5SnFSfVG932AaVPSdSpfUg1yYW1eVfjOMUJqTTTjlTezLPcTUJXim002k2ntV1sZz+iuGVDE1oUMJTr17ys5xpuFClFbZTc7NRy5k7nYR0Xf2pyfRHkr6gW6JlnJdC8WSZjo0YwVoqyMgAAAAWVK0Y+1KK62kaOK0vCPs8p9qQEiCDwulZOac3yXtVrJdO/wAewnAAAAAAActww4HRxlpwqKjWWqteUHVhKKvyZQUo557U+86kAeO430f46nfVp0K65uKq6tR/uVVFL8bIHG6Nq0b8dQr0Utsp05qmv+6k4fxH0AAPniEFJXi1Jb01Jd6MuEo+sj1+B7ZpHg1hK7vVwtCUn9tRUKvZUjaS7yFfo6wympQqYqEVthxkakWt2tUjKa/EBwOjdF1a8tSjTlN5az2Rj0yk8lznd6F4AUoK+JfHSa9hOUaUfByfS7dR1Wj9H06ENSjTjCO5bW98m85PpeZsgc7T4D4CPs4SEeqVReEjKuB2B58JSfxa0/6mydAEZheDuEpu9PB4SD3xo0oy70rm7WqRpwcrJKK2Ky6kjMQ/C6dsJUtt9Xb8cQILTelak6cnrThFXlFU7a/JbttyezY/8LWjjaklFNpSaipKN0nLntz7SOp46M4atTjNqctS2tJKSbWx2vseWd+a50GitOYSL5EYa3O3NSqdPtJW7AJzB6IiqajPWldcuN3qXe3JbSi4O4X/AOtQfXBSXczYw+k6c7Wla7sr5Xe43AMdGjGC1YRjFLYopRj3IyFG7bcjVraRpx+1d7o5sDbMOJxcKavOcY9b8iExmmpPKFoLf7UuzmXaRts7u8pb5Xcuzd2XQE1W07fKnTk+mXJXdt8DRrY6rLbUaXMocld6zfY+w1m8v1b6eBnw+AqT2RdnzyyXzzfz6wNe/P8APa3+9z94pq7sk5Pcld/r9XJyhoSP25OXQuTHv2vvJGjRjBWjGMVuSSAhsLoibzm1FblypfRdeZN04WSSvZJJXzZcAAAAAAAAAAAAAAAAAAAAGDG4WNWnKnNXjJWe/oa6U7MzgDzfSmhJYZtSalGVuLmsr2ed1zPYR3F3aTs1fY849zPTtJ4CNem4Tva6aayaa2NHNV+BslnTrroUk183reAHIVsCqeIgoNxjCknCmpNUou+TjDYrWyyyJmhjKtvafeyVocE5yqKVSclydWVpQd7XtqpQ3vnN6HBVL/5nb4c/ECCdao9smzJF739Do6XB2mtsqku1RXyVzew+jaUPZpxvvfKl3vMDmsPhpz9iEpfe2L8T+rJKhoKT9uaS3RV/m8vkTwA1MNo6nDNRu98uU+y+zsNsAAAAAAAAAAAAAAAAAAAAAAAAAAAAAAAAAAAAAAAAAAAAAAAAA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032" name="AutoShape 8" descr="data:image/jpeg;base64,/9j/4AAQSkZJRgABAQAAAQABAAD/2wCEAAkGBxQTERUUEhAPEhQUEBAXDxQVFBAQDxQWFhQXGBQVFBQYHCggGBolHBQUITEhJSksLi4uFx8zODMsNygtLisBCgoKDQwNGgoPGSslHCM3NzMzLCs4NDgrODcxLzc0MiwrKzQrKyswKyssKyw4KzcsKyssOCwsKywrKywrKywsK//AABEIAOEA4QMBIgACEQEDEQH/xAAcAAEAAQUBAQAAAAAAAAAAAAAABQECAwQGBwj/xABIEAACAQICBAoHBQcBBwUAAAAAAQIDEQQhBRIxUQYTIkFhcYGRscEHIzJScqHRQmKSwvBjgqKjstLhFCQzNHN0g7MVJUNUZP/EABUBAQEAAAAAAAAAAAAAAAAAAAAB/8QAFhEBAQEAAAAAAAAAAAAAAAAAABEB/9oADAMBAAIRAxEAPwD3EAAAAAAI3FaT1JtWTt9AJIEOtOLnh8/8F605DnjL5MCVBoUNLU5uy1k3vX0Nr/UR3gZQY+OW8rxq3gXgs41b0V4xb0BcC3XW9FdZb0BUFLlQAAAAAAAAAAAAAAAAAAAAAAcrpGV6k/jfyOqPPtJ4+Mas7ypKTqX9hxna7u3Pn5urPaBtMoy+couzi7qyzu3fLezzj0oaer4bGYSnQqaqlCnOorJ6zlUcUnfm5Eu8D07RS9auqXgTNRZETohesfwvxRLzXiBrylBOzy3Z2v1Zmbi1vl+Op9TBVwl5a1/n5WNhgW8Wt8/x1PqOLX3n1ym/MBAVVKPNrfjqfUuUfvS77+IRcgGq/fl/B/aVSfvy/g/tKgBn70v4foUi5L7bfWo+SRUtst7/AIgL+Ml7y7n/AHG1Rlc03HLb4mzhNncBsAAAAAAAAAAAAAAAAo2cLWhGXtQ59sotLscln2Hb13aMnui/A8+rOspcni3G+13TS7wNtPLLZzbjyr0pcrTWFj93BQ/myf5z1SpUcnd7W8+s8m4ay4zhFSj7mJwa7EqUn4sD2rQvtS+HzJWXMROg/tv4fMk28wL7lGw0UYAAIC+JVFEVuBcipamVAqUZUtYA3MNs7TTZuYX2e1gZgAAAAAAAAAAAAAAAYMdK1Kb+5LwOLvl2HX6YlajPqS72l5nG6seeMXvukwLqazXWvE8lx8tfhKuiu/4ISX5T1vCLlRT23V+w8a0JLX4RN7f9oxsn1ONZrxQHuuhFyZfEvAlIbSN0KvVv434IkoAZDDNNGUtcgMaYg8/02W1MUtZQVru/cjXr6Qcaqp55q+xartHW23XVkna6vtBKkdV9C63b5bSqiudt9St82UsAKyS5r9u0IpzMJgXFAUAS/Xeb2GXJXb4mml4m7Q9ldQGQAAAAAAAAAAAAAAAEbwhlbDy64/1I5HmfU/A6rhNL1KW+ol8pPyOVlsfSmu/LzAzYT212+DPFfRzPjNLSnvpVZ/iUV+Y9jlU1YVJe7Rqvuizx30TRvpGs92Gq/wDlprzA980QvVL4pG/E0tGL1Ue3xZuoC9mKTL2zHN5ActXxTWMg75XcX2/5sdROlJu6cFlk9RSmu1nG6Uj6xtbVK67HkdlgqutTjLfFMClfFcW4Rd3eM+U823FXtZWza1n2GVV46t5SgultRTyvld9JG/8AqtGXF8ZUoqeVo6/LjNpwaUF1tZmbG1nBxUI1JNqfsaiVoON1JvYry5ukCRpy2NNNO1ntTT5ykTHRb1VfJ5traldt27L27C+W3rQFxdCJSETKBbM3aS5K6l4GjUJBAAAAAAAAAAAAAAAAAQvCmXq4f8z8r+py1bZ2w/ridJwreVNdM33av1Obn5ga2mZ2weKf/wCSul1uLSPMfQ7G+IxM/wBnFfinf8p6NwnqauAxL/ZJfikkef8AoUh/xUv+nS/mt+QHuWAXq4fCjZizBhFyI/DHwMyAq2Y6jyLmzHUeQHLaRjy2TfBqvelq+62uzmIjHrlM2eD1TVquPvK/agJnE4CLhNRjFOSeaSTvvuW4SNVyvVUI2bajC7u3Fp6zfNne29I3jldIabrucuJjGMIS1U2rym1tfQtwHVF8c+wieD+lf9RScnHVlGbjNc11Z3XeSdN5gZ0ypamVAo3muteJIGhH2o/EjfAAAAAAAAAAAAAAAAA5zhZLOmuifzt9Dn5+fk/oTnCt+sivuLxZBS87/K3mBCcOp20Ziel0F/Ni34HL+hqn/s1eW+ul+GCf5joPSRO2i633pwXn5EX6IKFsC37+KqNdWrTj+VgevUlZLqRW5RFEwKssqFzZawIDG03rdpbhlqzjLc8+pmzi9r6zA45MDp0yCno+UXJRhrKUm1K62PmafiSej62tTi+hX6+c2LgamicAqMGltlJym+lm5F5gtYG0VLIvwLrgX0faXb4G8aWGfK7GboAAAAAAAAAAAAAAAAHJ8K362Pwef+SE7d/6fcTHCiXruqMSGA5f0q1LaM+LEpfyqj8kZPRTT/8Ab8P96pVf86S8jT9L87aPprfiL/wteZN+jijq4LCL9nGX4pOXmB6BctRSTKXAq2J7Ci2lKjAisVtMUTLidpigBI6GfJlH3ZPuef1JBERgJJVHF7Jwfy/w2b2Gw+pflXu9yT63ba+kCyOOfGONnk19nLN2ylfar3atzS3FZ15Kpq2yztlPPJWaa5Kz1r3z+RknRbldSjHZmoR12tzk/wBWM0i6LpV1GN3kkyA0jwoirqnynvWzv+hJ6Uw/GUKsOd05OPWs14HndGJBJz0xWcm1UlC/utx8D07RjfE0tZty4qnrN5tvVV23vPJ0j13DRtCK3RivkBkAAAAAAAAAAAAAAABxfCGV68/3fkiLNvT7TryvNxbqOMbXSvtzavu3GrqNZOzyWau07pPnXSBwnpoq2wuHjzylWl+F01+ZHZ8CKWrh8JFqzWFoXW58Ur/M4D03Tywi/Z1/4pUv7T07QFPVcF7tJLuikBPSZRso2UAyRLJsuMdRgRuJ2mGMjX0xpKFO7lJZHGYzhVUqPVoRb6di7wO3q4yMKlN6yvrpW68vM6S54w6dRtVKlRuUZRlGKyimndeB6/gq6nThJfain8gK4uq42spPKVkoVKjvHlpWTSV1GSu2s3Fc9i/DTya9yUo25GSWccouyWq4tJ2dmrotxFPWSyTtKLzTkrX5StdZuLktybvZ2s2FpaqssklFJWhFclauUYrJWUfkrKwGxTeZ55jKHF1qkPdnJLqvyflY9BOQ4YUdXEKfNUpxf70eS/kogRcc2lvZ7Cjx/AZ1aa31ILvkj2AAAAAAAAAAAAAAAAHG+kjS86FOmoVZU1PjFJxve6S1c1mlt2AaOloa1ao1Jr1ktzW3czW41bHJXWTvZPJLm6rENojhJSdOEatW1VRSm7ScW1zppPLrzNuVCnWmpwrQlbUuouMslfWWT+0rL90CP4fcEFpCGHnTrxpypJxqxld3i2mpU7LN2vt39GfW6L9t/C/FEbgcM4RtJpvk3a57QjG7/CSui1nJ9C8f8ASFysDWxGJjFXbXel4nO6U4VRirQafTdpeHK7AOorYqMVdtHK6b4T2ypWltvJu0V/ccrjtNVKr2u3Ts7I/U14q+bbYF+MvWlrVJOW5bIrsMlCCWxJBIuQF81kd1wLxOthorng3Hu2HCtnR8AsRadSnvtJeD8AO1TKwlfZ5FrRHYenUUrOKyTip622PNdb8gJQheF+BnVpU3SpSq1I1dVRjqpuM1m7yaSScU229lyauZ8LO0l1oDQ4LcFuISqV9SdbJpRu6dPoi37T+80uhLn6cAAAAAAAAAAAAAAAHmXpjn/uY9b8UemnlXpfn66kv2X5pfUDzScSxX3szyiWKIG3h9M14ezWqLcrtxXVF5Enh+GuIitVyjZ21pKENfLdzfIgtUslEDotIaXnPLWlLJO8rLar+ysiMd27ttvpL63tPodu7LyLEBlpI2os1IGZMDO5mN1jXq1DRrYq3PYCX/ANQSPBnSChi6bbylrR+V/I5jCxqVfYVo+/K9uxbWdHozR8aVpZzmvtS29m7sA9WNXEYm0mkryUFJRzV7tp7N3mZcJU1qcXvijW0nKioqdZxUdeEYyd/anJRirre5JdoG9CV723+S87mSDzNSNTVnGmqc9Vwk9dKPFR1WkovO93fLK2TL6DqXnrqmo6/qdVycnDVWc01lLW1tl8rAdFSldJ9Bea2AnePV5/pmyAAAAAAAAAAAAAADyH0rTvi0vdpr5pM9ePG/SS746p0Rp/0R+gHGSRZqmzKBZqAYmixRu0uleJsOmXYalepH44+IGWcLyl8UvErGkbMKZc42AxQol04GXDqU5atOLnLnS2L4pbF49Z0ejeDCfKrvXfuK/Frr55duXQByEMBUrf7qDkueTyprt5+w3MPwVUXrVHxklvVoLqj9cz0BwhBW5MUupJGrPE0W7KSm91NSqy7oJsDm44W3MZVTJyGjq9V+qweItny6qjhqa61N6/dBmajwTk/+IxUYLK9PCrWl0p16itbmygn0gb/Bytr0LPPVbi0zajTjQpJU6aVOnFKMI5asFt1V0K7tz2L6OiaWGSeHi1RcbVG5TqTU0769SU25O6dm2/sox47TeGoq9XE0Ke5SnFSfVG932AaVPSdSpfUg1yYW1eVfjOMUJqTTTjlTezLPcTUJXim002k2ntV1sZz+iuGVDE1oUMJTr17ys5xpuFClFbZTc7NRy5k7nYR0Xf2pyfRHkr6gW6JlnJdC8WSZjo0YwVoqyMgAAAAWVK0Y+1KK62kaOK0vCPs8p9qQEiCDwulZOac3yXtVrJdO/wAewnAAAAAAActww4HRxlpwqKjWWqteUHVhKKvyZQUo557U+86kAeO430f46nfVp0K65uKq6tR/uVVFL8bIHG6Nq0b8dQr0Utsp05qmv+6k4fxH0AAPniEFJXi1Jb01Jd6MuEo+sj1+B7ZpHg1hK7vVwtCUn9tRUKvZUjaS7yFfo6wympQqYqEVthxkakWt2tUjKa/EBwOjdF1a8tSjTlN5az2Rj0yk8lznd6F4AUoK+JfHSa9hOUaUfByfS7dR1Wj9H06ENSjTjCO5bW98m85PpeZsgc7T4D4CPs4SEeqVReEjKuB2B58JSfxa0/6mydAEZheDuEpu9PB4SD3xo0oy70rm7WqRpwcrJKK2Ky6kjMQ/C6dsJUtt9Xb8cQILTelak6cnrThFXlFU7a/JbttyezY/8LWjjaklFNpSaipKN0nLntz7SOp46M4atTjNqctS2tJKSbWx2vseWd+a50GitOYSL5EYa3O3NSqdPtJW7AJzB6IiqajPWldcuN3qXe3JbSi4O4X/AOtQfXBSXczYw+k6c7Wla7sr5Xe43AMdGjGC1YRjFLYopRj3IyFG7bcjVraRpx+1d7o5sDbMOJxcKavOcY9b8iExmmpPKFoLf7UuzmXaRts7u8pb5Xcuzd2XQE1W07fKnTk+mXJXdt8DRrY6rLbUaXMocld6zfY+w1m8v1b6eBnw+AqT2RdnzyyXzzfz6wNe/P8APa3+9z94pq7sk5Pcld/r9XJyhoSP25OXQuTHv2vvJGjRjBWjGMVuSSAhsLoibzm1FblypfRdeZN04WSSvZJJXzZcAAAAAAAAAAAAAAAAAAAAGDG4WNWnKnNXjJWe/oa6U7MzgDzfSmhJYZtSalGVuLmsr2ed1zPYR3F3aTs1fY849zPTtJ4CNem4Tva6aayaa2NHNV+BslnTrroUk183reAHIVsCqeIgoNxjCknCmpNUou+TjDYrWyyyJmhjKtvafeyVocE5yqKVSclydWVpQd7XtqpQ3vnN6HBVL/5nb4c/ECCdao9smzJF739Do6XB2mtsqku1RXyVzew+jaUPZpxvvfKl3vMDmsPhpz9iEpfe2L8T+rJKhoKT9uaS3RV/m8vkTwA1MNo6nDNRu98uU+y+zsNsAAAAAAAAAAAAAAAAAAAAAAAAAAAAAAAAAAAAAAAAAAAAAAAAA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034" name="AutoShape 10" descr="data:image/jpeg;base64,/9j/4AAQSkZJRgABAQAAAQABAAD/2wCEAAkGBw8QEBAQEA8QEBQPDxAQEA8QDxQPDw8QFREXGBQRFBUYHCggGBwlHRUWITEhJSkrLi4uFx8zODMsNygtLiwBCgoKDg0OFxAQFywcHB0sLDcsLSwsLCwsLCwsLiwsMSwsNywsLCwsLCw3LCwsKysrNyw3LCwsLCwrKyssLCwrLP/AABEIAMIBAwMBIgACEQEDEQH/xAAbAAEAAgMBAQAAAAAAAAAAAAAABAUCAwYBB//EAEgQAAIBAgICDgYFCgYDAAAAAAABAgMRBBIFIQYiMTJBUWFxcpGhsbLBEyMzUoHCB2JzktEkQlNjgqOz0uHwFBVDVKLxdKTD/8QAGQEBAQEBAQEAAAAAAAAAAAAAAAEEAgMF/8QAIhEBAQACAQQCAwEAAAAAAAAAAAECEQMEIVFhMTIjM4ES/9oADAMBAAIRAxEAPwD7iAAAAAAAAAAAAAAAAAABhKrFbrXn1GGJlaJCuBLlio8Cb7Ea5Yl8CS63+BHuYwqxd0pReV2dmnZ8TtuE7m2OK0k6UoOWtSbT5LW1otqU1JKSd09aZyunpa6a5JPtR5oTSrpPJN7RuyfuP8Cpt1oPE09w9CgAAAAAAAAAAAAAAAAAAAAAAAAAAAAAAAAAAh6RqWiVcMQ3O11ZPgad1ld2+LgJ2loJpJ/9X4efUQIJRe67tPdk3qXP8DnV2PdI1WqNVp2apys1uptWuus5vYjjZzxukKeb1eHyU6dNJKMF6ScVbltDW+Ev8fL1bXvSpx66kUcl9HEs1TSNb9JXpLqdWXzmjHtxWsXJd9ThPEdDpyW3ivqfMyuhw85M0u71eaMe27IcfN954ta70JpX0dqdR7V72T/NfE+Q6ZM4FMvdBaUy2pVHq/Mk+D6rCuiAAUAAAAAAAAAAAAAAAAAAAAAAa6tS1uX+7lX/AJonPLtrN2vdXWu2a1ty/LfhtYGlwCDmfvS6zFt+9L70vxAsAU1bGSoypu7lCcskk3mtdapLh+Bbwkmk07ppNPjQGQAAp9MTnm2qWq3K3f4qxAp5t2T160ldNJO3ElxE3SVRZ3dpc7sRFUi20mrpJtcNnez5tT6mQR9LVctNP9ZB/dvL5Tl/ouVsNiJceKcfu0af8xdbKquXDt8Sqy6qFS3a0Vn0bwtgb+/ia8vDD5DRe3DPdfPx79XfUWmkXerLmiv+KI0TdjH62fSt1JGmO4uZdx4N1ZoytdGKM0B0Og9KOVqVR7ZbyXvrifKXhwa6rO6fCmdNobSfpFknqnFbvvrj5wsWwACgAAAAAAAAAAAAAAAAAAjYrfR6M++JVrCJTUsm49zMrLbX3bXtfXa9iyxm+j0JeKJGq1lHd70u9ko9qVYx1ylGOu120l2nrK3SuFlWpzjBpOVms11FWd73VyTPGR9JGnw1IzlFqzW1tddoEfTG5T+0+VlzoteppdCPcUmmH7LpvwsvdHL1NL7OHhRUSADyTCqLFO82+Nt9rIi9pL7Omv8AlUf4G+o9fV3Ginvp9KMeqCfzEFFs4q5cO1x06r7acfmPNgFO2jsP9Z1pferT/oRPpFqWo2/Vpfeqp/8AzLTYXC2j8Fy4enL7+2+Y08n6sHzun79Ty3xphiZXnU6UjyJoqT20+Vy7zemZ29kZo1ozQGRnBtNNOzWtNbqZgZIg6nRGkVWVnqnHfLj+sixOIo1HGSlF2a3H5HV6Nx0a0b7klvo8T41yFWVMAAUAAAAAAAAAAAAAAABCxu+j0Zd8SBi6Ep2y1Z0ratqou93w3X93JmPnaceg+9fgarkFVpPEOnQlCNbbrLHPePpLupZu25e3IbqGi1Cqqrr16soqUY+llTaSdrvawi+03VMBQlLPKjSlK987pxcr8d7bvKSGwK/TD9l0peFl/gfZU/s4eFHPaZfs+lPwM6HBeyp/Zw8KKjea8Q7Rk/qvuNhoxrtTlzW63YKo6j1vkNFB3zP9ZJfdtH5TdLdfOzRhd6uWVR9dST8yJXF/SdVtC3F6LurPzR1egKXo8JhYe5hcPH7tKP4HDfSrV1TXKl92hH+c+hqGSGX3KbXVC3kaeftjhPTB0Xfk5cvbnH5m2jPg6jSz1GduTEZo00p3NqAyMjFGSIMkbcNiJQkpweuOrka4mabiUeFbveB2OBxcascy5muGL4iSc7scv6SXQ3PijoiuoAAAAAAAAAAAAAAAAq9KPbroeZAxFdwhKS15VexN0pv10F4mRGwM8LWdRxzQspK6UdyL4Fe27u6zZSndbt7OUb+9lk1m+NrkTbpZY1MsWrbWKz24lLg6rmVLapKOpJJJcS4iDRpndp88/AdFo93pUvs49xzGmJX9HzVfAdJop+pp9FFRLIukXtOdrvv5EohaUe1XPfqTCqhbppw72seWKfWrmVSVk3xJvqQoxsoriSXUgl+Hzb6QoqpiKVP9Jicn3pUqfkfR8bLa1X9Wfb/2fOtPes0ngo8eMUv/AG5P5D6BjpWpVOil/wAkaOp+ZPTB0H1zy82qD8T08PTO3PYysSoTuQzOErATYmSNUJXNiIMkZo13M4gXGxvfz6HmdCc/saW2qdFd50BXUAAAAAAAAAAAAAAAAVGlPafsLvZDbJOlZesfJCPmQFXTqOCvvM6urStezuuq3x4gNtxcraWPk5xW6pZbrLa2bcyyza2rq+rglbcJWKxSgpPXtYuT1bVJK+t31X3ELLHOOUy+GjSb3nNU8J0+iPY0+j5s5bST1x6M3y7h1OiPYU+i+9hUwrtMTSirtLd3fgWJWaXe95u9/wBAqkr1IyhJRd3KLisuvW1ZbnOSYvX8TG55KVlJ8UZPqTYny5yupXzh7fTOBXuvP+6q1PM7zSb9VLlcV2/0OI0TDNpqC/R4Zy5msPCPznaaWfq1yzXYme/UX8jF0E1w/wBqn/AHnD8D08G0AAGylUsS4SuQDdRqcAEw9RhFmaIL3Yz/AKn7PmXxRbGdyrzx8y9K6gAAAAAAAAAAAAAAACk0m/WPmiuwgUqMIt5YqOa12la9ty/Nd9ZN0k/Wy/Z8KIyINEKTUk7UuG7ULS18T4L9psqUYSs5QjK243FOxHpYlNw2622Sy9NTle8Jy4N9vW9W7a61RZLAgaSe2j0Z+R1OiV6mn0TldIb6PRl4kdZov2NPoIqJRUaXlrS5vMtyi0xUSnrduX4L+oVEbNOLlalVf6ufhZnGaetazXi/ZyXvZY/enFeZ1h9o8uX6VxOxxZtN4t8FPD14/FVqMV2RZ1emXtYLjk+5HMbCttpDSc/rpX6depL5UdJpp+zXSZ3zfevHpJrhis4T0xuLnk0sgY3FwMhc8uegb6NUmRZWIlYerwMDqtjG9qdKPcy7KTYt7Ob+v5F2HUAAAAAAAAAAAAAAAMCg0h7Wpzx8ETQjdpB+tnzrwRI9yCFQhNejvKrqyZr/AOGs7UZ77JHjavl4UrWjmvNuY5VxLq5LHoEDHvbx6HzxOu0X7Gl0I9xyGPe3XQX8SJ2GjfY0vs4eEqRJOV07impzUXtlvdpKcU+XKn1HVHN42V5v++EKg4ermbazaoq+aM4ptvgzJX3O02V75Vbgq0pPoqpFvuNONxTppWjmcsyir2vO21j8TVSx+Zq1rSayuzd4uWW+6uFT6lzFxurtxnj/AKxs8qHYJo+tT/xdWtTlTdetHLGatJqGe8rcV52XHbiLbTL20OSPmy0bKbS0vWc0UMst21MMJhjMfCGuHn8j0wT733nuY5dMgY3FwMgY3PSjJGaZrRmB2WxL2Mum+5F4UexH2EvtH3IvA6gAAAAAAAAAAAAAAADncc/WT6XckiO5W1m/Gv1k+m+80EETGYu06VrJzq+jyx/Pg77a3GtTuS2R1hqcambIozavdxabXC434OY3hFfpB7f9iP8AFidno72NL7OHhRxWkHt30IfxYna4D2VL7OHhRRhj9I0qNvSSy5t6rOTfUjk8TpPbvLRqTXBJSpJP4Smn2EnZjP11KPFG/Xm/AqIyBtJeNbtfDT1O6vOjqdrXW35RCtuWw9rJJbakrJXslZ8r6zVGRsjIibbf8RP9F+8iVukMLWm51bQjGEHJpzu8sItvg4kWKkYaQnbD4j/x6vbTa8wrkVpWPL1cpl/msON9TKeRiEXi0rDj7GZLScPeRQ2PLE2OhWkYe8utGax8PeXWjm7GcYFR0kcZHjNscVHjObjA3QpgfWNh808PdPdqT8i9PlGxCLWMoWb3zvrdntWfVyuoAAKAAAAAAAAAAAAAOaxb9ZPpy72aJXtqN2I38+nPxMh4irUjTzRpOc9r6pVIRd3JZlme11Jt/AOd99Ic6k5VIRUZ3jVc5ylFqKjZrKm93d4CybNNerNSpqMHOMpSU5qUUqUVFtTabu7tJWXGYqrP0mT0csmRS9LeOVzzW9HlvmvbXe1tZFRcc9u+hD+IjtsD7Kl9nDwo4fGvby6MPGdxgPY0vs4eFFI5DZXO+KS92CXYvxK2LN+yCpmxdXkaXl8pEjIIkRkZxkR1I2RkBIUjTpef5LX+zt1zivMKRG03P8lq8rpr95F+RBxzR5lNlhYlGvKeqBssZKIRhGBsjAyijZFFHkYG6ETyKNsEBcbEY/llDnl4WfUD5psRX5ZR/b8DPpZXUAAFAAAAAAAAAAAAAHMV99Ppz8TIOOqTjlybsm4a1dKUltJPkTWsuNJaOqpudJKak7uF1Fpvds3qZXvC4v8A2svhUp/zBFZHGTdm01massqurVKcJXuuOU/gWFz10cX/ALWp9+H8xhKjiv8Aa1OuP4kFfjX6yXRp+I7vBK1KmuKnDwo5fRGhKtSo54iDpxunldrzt+bqepHWtarLisikfM9IVc1etLjqS8Tfma4stJ7GcXeTyRd5X36NctAYtf6LfM0wiEpGcZG56IxK/wBCp8ItmLwFdbtGov2JfgB4pETT0/ydrjqQXe/IkSpVFuwkueLRB01TnOlGMYSk/Sp2jFt2UZcHxIOezC5ZYfY1jqm9w1RcslkXaWmG2A42W/dOnzzzPsIOauZZzucN9HH6TEvmhC3a2WuG2B4KO+9JU6U7LsRTT5kpm6kpS1Ri5cybPrmG2O4KnvcPT53HM+0sadGMdUYxiuKKS7ho0+S4bQmMnvcPU53HKu0tsNsNxkt8qcOlK/cj6QCrpy+gti0sPVjVlVUnFPaxjq1q26zqAAoAAAAAAAAAAAAAAAAAAAAAAAAAAAAAHlgAPTwAD0AAAAAAAAAAAAAAAAA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036" name="AutoShape 12" descr="data:image/jpeg;base64,/9j/4AAQSkZJRgABAQAAAQABAAD/2wCEAAkGBw8QEBAQEA8QEBQPDxAQEA8QDxQPDw8QFREXGBQRFBUYHCggGBwlHRUWITEhJSkrLi4uFx8zODMsNygtLiwBCgoKDg0OFxAQFywcHB0sLDcsLSwsLCwsLCwsLiwsMSwsNywsLCwsLCw3LCwsKysrNyw3LCwsLCwrKyssLCwrLP/AABEIAMIBAwMBIgACEQEDEQH/xAAbAAEAAgMBAQAAAAAAAAAAAAAABAUCAwYBB//EAEgQAAIBAgICDgYFCgYDAAAAAAABAgMRBBIFIQYiMTJBUWFxcpGhsbLBEyMzUoHCB2JzktEkQlNjgqOz0uHwFBVDVKLxdKTD/8QAGQEBAQEBAQEAAAAAAAAAAAAAAAEEAgMF/8QAIhEBAQACAQQCAwEAAAAAAAAAAAECEQMEIVFhMTIjM4ES/9oADAMBAAIRAxEAPwD7iAAAAAAAAAAAAAAAAAABhKrFbrXn1GGJlaJCuBLlio8Cb7Ea5Yl8CS63+BHuYwqxd0pReV2dmnZ8TtuE7m2OK0k6UoOWtSbT5LW1otqU1JKSd09aZyunpa6a5JPtR5oTSrpPJN7RuyfuP8Cpt1oPE09w9CgAAAAAAAAAAAAAAAAAAAAAAAAAAAAAAAAAAh6RqWiVcMQ3O11ZPgad1ld2+LgJ2loJpJ/9X4efUQIJRe67tPdk3qXP8DnV2PdI1WqNVp2apys1uptWuus5vYjjZzxukKeb1eHyU6dNJKMF6ScVbltDW+Ev8fL1bXvSpx66kUcl9HEs1TSNb9JXpLqdWXzmjHtxWsXJd9ThPEdDpyW3ivqfMyuhw85M0u71eaMe27IcfN954ta70JpX0dqdR7V72T/NfE+Q6ZM4FMvdBaUy2pVHq/Mk+D6rCuiAAUAAAAAAAAAAAAAAAAAAAAAAa6tS1uX+7lX/AJonPLtrN2vdXWu2a1ty/LfhtYGlwCDmfvS6zFt+9L70vxAsAU1bGSoypu7lCcskk3mtdapLh+Bbwkmk07ppNPjQGQAAp9MTnm2qWq3K3f4qxAp5t2T160ldNJO3ElxE3SVRZ3dpc7sRFUi20mrpJtcNnez5tT6mQR9LVctNP9ZB/dvL5Tl/ouVsNiJceKcfu0af8xdbKquXDt8Sqy6qFS3a0Vn0bwtgb+/ia8vDD5DRe3DPdfPx79XfUWmkXerLmiv+KI0TdjH62fSt1JGmO4uZdx4N1ZoytdGKM0B0Og9KOVqVR7ZbyXvrifKXhwa6rO6fCmdNobSfpFknqnFbvvrj5wsWwACgAAAAAAAAAAAAAAAAAAjYrfR6M++JVrCJTUsm49zMrLbX3bXtfXa9iyxm+j0JeKJGq1lHd70u9ko9qVYx1ylGOu120l2nrK3SuFlWpzjBpOVms11FWd73VyTPGR9JGnw1IzlFqzW1tddoEfTG5T+0+VlzoteppdCPcUmmH7LpvwsvdHL1NL7OHhRUSADyTCqLFO82+Nt9rIi9pL7Omv8AlUf4G+o9fV3Ginvp9KMeqCfzEFFs4q5cO1x06r7acfmPNgFO2jsP9Z1pferT/oRPpFqWo2/Vpfeqp/8AzLTYXC2j8Fy4enL7+2+Y08n6sHzun79Ty3xphiZXnU6UjyJoqT20+Vy7zemZ29kZo1ozQGRnBtNNOzWtNbqZgZIg6nRGkVWVnqnHfLj+sixOIo1HGSlF2a3H5HV6Nx0a0b7klvo8T41yFWVMAAUAAAAAAAAAAAAAAABCxu+j0Zd8SBi6Ep2y1Z0ratqou93w3X93JmPnaceg+9fgarkFVpPEOnQlCNbbrLHPePpLupZu25e3IbqGi1Cqqrr16soqUY+llTaSdrvawi+03VMBQlLPKjSlK987pxcr8d7bvKSGwK/TD9l0peFl/gfZU/s4eFHPaZfs+lPwM6HBeyp/Zw8KKjea8Q7Rk/qvuNhoxrtTlzW63YKo6j1vkNFB3zP9ZJfdtH5TdLdfOzRhd6uWVR9dST8yJXF/SdVtC3F6LurPzR1egKXo8JhYe5hcPH7tKP4HDfSrV1TXKl92hH+c+hqGSGX3KbXVC3kaeftjhPTB0Xfk5cvbnH5m2jPg6jSz1GduTEZo00p3NqAyMjFGSIMkbcNiJQkpweuOrka4mabiUeFbveB2OBxcascy5muGL4iSc7scv6SXQ3PijoiuoAAAAAAAAAAAAAAAAq9KPbroeZAxFdwhKS15VexN0pv10F4mRGwM8LWdRxzQspK6UdyL4Fe27u6zZSndbt7OUb+9lk1m+NrkTbpZY1MsWrbWKz24lLg6rmVLapKOpJJJcS4iDRpndp88/AdFo93pUvs49xzGmJX9HzVfAdJop+pp9FFRLIukXtOdrvv5EohaUe1XPfqTCqhbppw72seWKfWrmVSVk3xJvqQoxsoriSXUgl+Hzb6QoqpiKVP9Jicn3pUqfkfR8bLa1X9Wfb/2fOtPes0ngo8eMUv/AG5P5D6BjpWpVOil/wAkaOp+ZPTB0H1zy82qD8T08PTO3PYysSoTuQzOErATYmSNUJXNiIMkZo13M4gXGxvfz6HmdCc/saW2qdFd50BXUAAAAAAAAAAAAAAAAVGlPafsLvZDbJOlZesfJCPmQFXTqOCvvM6urStezuuq3x4gNtxcraWPk5xW6pZbrLa2bcyyza2rq+rglbcJWKxSgpPXtYuT1bVJK+t31X3ELLHOOUy+GjSb3nNU8J0+iPY0+j5s5bST1x6M3y7h1OiPYU+i+9hUwrtMTSirtLd3fgWJWaXe95u9/wBAqkr1IyhJRd3KLisuvW1ZbnOSYvX8TG55KVlJ8UZPqTYny5yupXzh7fTOBXuvP+6q1PM7zSb9VLlcV2/0OI0TDNpqC/R4Zy5msPCPznaaWfq1yzXYme/UX8jF0E1w/wBqn/AHnD8D08G0AAGylUsS4SuQDdRqcAEw9RhFmaIL3Yz/AKn7PmXxRbGdyrzx8y9K6gAAAAAAAAAAAAAAACk0m/WPmiuwgUqMIt5YqOa12la9ty/Nd9ZN0k/Wy/Z8KIyINEKTUk7UuG7ULS18T4L9psqUYSs5QjK243FOxHpYlNw2622Sy9NTle8Jy4N9vW9W7a61RZLAgaSe2j0Z+R1OiV6mn0TldIb6PRl4kdZov2NPoIqJRUaXlrS5vMtyi0xUSnrduX4L+oVEbNOLlalVf6ufhZnGaetazXi/ZyXvZY/enFeZ1h9o8uX6VxOxxZtN4t8FPD14/FVqMV2RZ1emXtYLjk+5HMbCttpDSc/rpX6depL5UdJpp+zXSZ3zfevHpJrhis4T0xuLnk0sgY3FwMhc8uegb6NUmRZWIlYerwMDqtjG9qdKPcy7KTYt7Ob+v5F2HUAAAAAAAAAAAAAAAMCg0h7Wpzx8ETQjdpB+tnzrwRI9yCFQhNejvKrqyZr/AOGs7UZ77JHjavl4UrWjmvNuY5VxLq5LHoEDHvbx6HzxOu0X7Gl0I9xyGPe3XQX8SJ2GjfY0vs4eEqRJOV07impzUXtlvdpKcU+XKn1HVHN42V5v++EKg4ermbazaoq+aM4ptvgzJX3O02V75Vbgq0pPoqpFvuNONxTppWjmcsyir2vO21j8TVSx+Zq1rSayuzd4uWW+6uFT6lzFxurtxnj/AKxs8qHYJo+tT/xdWtTlTdetHLGatJqGe8rcV52XHbiLbTL20OSPmy0bKbS0vWc0UMst21MMJhjMfCGuHn8j0wT733nuY5dMgY3FwMgY3PSjJGaZrRmB2WxL2Mum+5F4UexH2EvtH3IvA6gAAAAAAAAAAAAAAADncc/WT6XckiO5W1m/Gv1k+m+80EETGYu06VrJzq+jyx/Pg77a3GtTuS2R1hqcambIozavdxabXC434OY3hFfpB7f9iP8AFidno72NL7OHhRxWkHt30IfxYna4D2VL7OHhRRhj9I0qNvSSy5t6rOTfUjk8TpPbvLRqTXBJSpJP4Smn2EnZjP11KPFG/Xm/AqIyBtJeNbtfDT1O6vOjqdrXW35RCtuWw9rJJbakrJXslZ8r6zVGRsjIibbf8RP9F+8iVukMLWm51bQjGEHJpzu8sItvg4kWKkYaQnbD4j/x6vbTa8wrkVpWPL1cpl/msON9TKeRiEXi0rDj7GZLScPeRQ2PLE2OhWkYe8utGax8PeXWjm7GcYFR0kcZHjNscVHjObjA3QpgfWNh808PdPdqT8i9PlGxCLWMoWb3zvrdntWfVyuoAAKAAAAAAAAAAAAAOaxb9ZPpy72aJXtqN2I38+nPxMh4irUjTzRpOc9r6pVIRd3JZlme11Jt/AOd99Ic6k5VIRUZ3jVc5ylFqKjZrKm93d4CybNNerNSpqMHOMpSU5qUUqUVFtTabu7tJWXGYqrP0mT0csmRS9LeOVzzW9HlvmvbXe1tZFRcc9u+hD+IjtsD7Kl9nDwo4fGvby6MPGdxgPY0vs4eFFI5DZXO+KS92CXYvxK2LN+yCpmxdXkaXl8pEjIIkRkZxkR1I2RkBIUjTpef5LX+zt1zivMKRG03P8lq8rpr95F+RBxzR5lNlhYlGvKeqBssZKIRhGBsjAyijZFFHkYG6ETyKNsEBcbEY/llDnl4WfUD5psRX5ZR/b8DPpZXUAAFAAAAAAAAAAAAAHMV99Ppz8TIOOqTjlybsm4a1dKUltJPkTWsuNJaOqpudJKak7uF1Fpvds3qZXvC4v8A2svhUp/zBFZHGTdm01massqurVKcJXuuOU/gWFz10cX/ALWp9+H8xhKjiv8Aa1OuP4kFfjX6yXRp+I7vBK1KmuKnDwo5fRGhKtSo54iDpxunldrzt+bqepHWtarLisikfM9IVc1etLjqS8Tfma4stJ7GcXeTyRd5X36NctAYtf6LfM0wiEpGcZG56IxK/wBCp8ItmLwFdbtGov2JfgB4pETT0/ydrjqQXe/IkSpVFuwkueLRB01TnOlGMYSk/Sp2jFt2UZcHxIOezC5ZYfY1jqm9w1RcslkXaWmG2A42W/dOnzzzPsIOauZZzucN9HH6TEvmhC3a2WuG2B4KO+9JU6U7LsRTT5kpm6kpS1Ri5cybPrmG2O4KnvcPT53HM+0sadGMdUYxiuKKS7ho0+S4bQmMnvcPU53HKu0tsNsNxkt8qcOlK/cj6QCrpy+gti0sPVjVlVUnFPaxjq1q26zqAAoAAAAAAAAAAAAAAAAAAAAAAAAAAAAAHlgAPTwAD0AAAAAAAAAAAAAAAAA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038" name="AutoShape 14" descr="data:image/jpeg;base64,/9j/4AAQSkZJRgABAQAAAQABAAD/2wCEAAkGBxAQDxAPDxASDw4QEA8PEA8PEBAQEA8QFBUWGBQUFhQYHCggGBolHBYUITEhJSkrLi4uFx8zODMsNygtLisBCgoKDAwMFAwPFDcZFCU3KzguMTcsLDI1ODc3Nzc3NzcsKyssKzc3Nys3NzM3Nzc3NCsrODgrNTcxOCs0Ky4yMP/AABEIAOEA4QMBIgACEQEDEQH/xAAcAAEAAAcBAAAAAAAAAAAAAAAAAQMEBQYHCAL/xABIEAABAwICAwwHBQUHBQEAAAABAAIDBBEFIRIxUQYHFBdBUlRhkZPR0hMVIlVxkpQyQoGhohYjU3KxQ2KCo6SywWRzwtPwJP/EABUBAQEAAAAAAAAAAAAAAAAAAAAB/8QAHBEBAAIBBQAAAAAAAAAAAAAAAAECIQMREmHR/9oADAMBAAIRAxEAPwDeKIiAiIgIiICIiAiIgIiICIiAiIgIiICIiAiIgIiICIiAiIgIiICIiAiIgIix/d3uiOG4fNWhgkMZiAY4lrSXva3MgX5UGQItEcfc3RIPnm8qiN/mc6qSD55vKg3si0Rx9TdEg+ebyqHH3N0SD55vKg3wi0Px9z9Eg7ybyqHH3P0Sn7ybyoN8otC8flR0On7ybyqHH5UdDp+9m8qDfaLQnH5UdDp+8m8qcflT0On72byoN9otB8flT0On7ybypx+VPQ6fvJvKg34i0M3f3qzqoqfvZfBTW799adVBT99J4IN6ItHDfpxA6sPp++evY35cR93Qd+5Bu5FrLcJvkVdfWspaijjgY9kjhJHKXnSaNICx6gVs1AREQEREBERAREQEREBYHv4NvgNZ1Opj/nxrPFhO/OL4DXfCE/50aDleCPScG7f+FfaGlYcnXty6JDdEbbkKxQSaLg7Z/TlV8oqxgDrDSDhbKQsIGwixB/r1oqixala0nROkBmHWsSNhG1WxXDEakG4Fs9mYA2XVvQEREBERAREQEREHuN9lcKapVsXpjrIjLcHifUTRQR5ySvZGwE2Gk42FzsWS4huefBC6YP02RPZHJduhm4uDXx5n0kRLCA/K/atf4fXuje17HFr2EOa4GxBGohZnju7qqxCOKKb0TGRgACFno9LVa+ZyyGQsEGS71JvisPVHOf0HxW9loPeeffFo+qGc/kB/yt+ICIiAiIgIiICIiAiIgKxbuYaR+HVLa9z20eg0zOjvpgB7SNGwOekG8ivqsG7zCpKzDaqlhAdLKxoYC4NBIe132jkNSDSnq3cjz8Q7D5U9XbkefiHYfKvXFTinRY/qo1A71GK9Fj+qjQefV+5Hn4h2HyqHANyHPxDsPlQ702K9Fj+qjXk70mK9Fj+qjQY1uxo8KDofVBnczRk9PwmwIdduho3A5NL8ljnBjs/2LY/FHivRo/qo0G9Hi3Ro/qY0GuODHZ/tUODnZ+TVsnikxbo0f1MacUeK9Gj+pj8UGtuDnZ+TVHg/V+TVsjijxXo0f1Mfio8UeK9Gj+pj8UGtvQdX5N8FGOAaTdIHR0m6Vg2+jfPk2XWyOKTFejR/Ux+KjxS4r0aP6mNBDgW5Dn4j8r/Io8B3I8/Efkf5E4pcV6NH9TH4qPFLivRo/qIvFAFDuR5H4l8j/IpjafcoNUmJ/I/yKXxS4r0eP6iPxTilxXo8f1EXigzXexhwPhxOHSVbqpsElm1QeGejLmBxF2gX+zy8pW1lqPes3B11BiDqmpiZHFwaWIFsrHkvc+MjIdTStuICIiAiIgIiICIiAiIgKz4pupoKWT0VTWQQygBxjkka1wB1EjkVg3x93jMOjMMJbJXyN9lpzbA0/wBo8f0by/Bc81tQ+R75JHukkkcXve83c9x1klB0x+3+Ee8aXvmJ+3+Ee8aXvmrlmRU7kHV37f4R7xpe+an7f4R7xpe+auTHKWUHW/7f4R7xpe+anGBhHvGl75q5GKgg664wMI940vfNTjAwj3jS981ciog664wMI940vfNTjAwj3jS981ct0NEHsa49f9Sp/q0bNeoIOneMDCPeNL3zU4wMI940vfNXMfq4dmtQ4E3PZyIOneMDCPeNL3zU4wMI940vfNXMJpBltXk04QdQcYGEe8aXvmpxgYR7xpe+auXDEFAsCDqTjAwf3jS981ZBSVMcsbJYntkikaHsewhzXtOogjWFxzohZxvZ74D8KkEE5dJhsjvaaLudTOJzkjHK3a38Rn9oOk0UqkqWSxslie2SKRoex7CHNe0i4II1hTUBERAREQEREBYTvjbvI8Nj9DCWyV0jbsYc2wtP9o8f0by/BZNugrXU9JUTt+1FDI9uV/aANjblXO0sUb5XzyPklmkcXPfKI5C9x1khwI8OSyDHquqfK98sr3SSyOL3vebue46ySqR5WUyUsBNyDsyjgA7NFeH0sB5Dy/2VOP8AwRWIvUh6ymXDKckm8meeWiB2AWCp34VT7ZO0IMaK8ELIn4XT8hk7QqaTDI+Qu/FBZCoWV2OGs2leTQM2lBarIrmaKPa5eeCx7XILjh7rQxfyuP63Kf6RWV9YW2YHANZcC7STYknPPrUPWDucPkPigvRevJerP6wdzh8h8VDh55w+Q+KC7OcpbircKxx+8PkPipgkefvt+U+KCpcVLcV5Ebz99vyuXoUch++zscglkryXKoGGyH77Oxy9DB5T99nY5RGY72O+E/DJBBOXSYdI67mi7nUric5GDlbylvLrGdw7o6lqWSxslie2SKRoex7CHNe0i4II1hchNwWbns7HLbe8PV1Ucs9FJIH03onTxsF/3Umm0O0b6g7SuRtF+U3o3OiIgIiICIiC0brm3w6tH/Sz/kwrnoLpTEKZssMsT76Ekb43WNjouaQbH8Vot25uiAuMSkJ2ekpP/Wgx8lS3KGJ0cscrmQ6U8QJDJRWUbNMXyOiY7j4KlMNT/Cd9dReRFTnKS9eTT1P8I/XUXkUs01R/C/1tH5UBylOXo0s/8P8A1tJ5V4dSz/wx9ZTeVBLcpLlONJPzB9VT+C8Gjm5jfqYPBBTuUtyqxQS3zY36mHwVxq8FhZ6O0/pC6MOfoFpDH3I0NWeQBv1oMQqvtn8FKVTiUYbK9ozAItfXqCpkBERBEGyqIpVTKIKIukMqrI5FZopFWQyoLvHIqlj1dt7jDoaqokZM0yPbC408LSGmWcua1uZysLlxuCLAk3AWTbvtz7aWm0qj0YrRLGGPgYyKGeBzDcNja0AOa5ufLmDygAMKY5bF3l23rZzsprdsjPBayY9bP3kM6mrOyCMdrz4INwIiICIiAiIgpcVF6ecbYZR+krmhspsPaOraV07UR6THt5zXN7RZcqVtUad7oZo3sljcWPYdG7XNyI1oK4ynae0rw6Q7T2lWs4wzmv8A0+K8nGGc1/6fFFXJzztPapLnnae1UBxZnNd+nxXg4o3mu/T4oKxzztPapbnnae1UhxFvNd+XipbsQbzXfl4oKt0h2ntKlOkO0/C5XinkMrgGsdbO5yA1bb7bKpdRwxg6TTK4m5D5Hht/5W2/MoKZz3bXD46QUoyu5zu0pXvu392wRkfdZctI+DiexV24ygbWVcMEr2xxvLy+QsYdBjGuc4gWzNmlBjtWbvN8zlrUsC5sMycgBrJW19124qKmpTOYRTStdCBC9rXenikB/eXN9F4IzZ93abhYEyK0l8mRge2WtaD8BYZk7EFofA9v2mOb8WkKWr3UVUTif/zttawIfKJLdbgbHsSLDmywP9FE58oe1zHNeCdDPSY5v3uQgjPkQWRFPNI7qHUbgpwV3V2oJAKnxSJwV3V2pwV3V2oi40Fc+J7ZInujkabtexxa5p6iMwrnXY1UVTg+pnkncBYGV7n2GwX1LH2ROGztVQxxHIgu8ci2zvDi8lc7YymHaZPBaagkJyA/MLd28LQyNirJ3t0Y5HxRxu55jD9O3UNIDt2INrIiICIiAiKBKCKxvGNwmF1kzqippGSTvDQ5+nKwu0RYXDXAE2AF+oK/unaOVeDWMHKgxbiuwXoLO9qPOnFbgnQGd7UedZRw5m1OHM2oMW4rME6AzvajzpxWYJ0Bne1HnWU8OZtThzNqDFuKvBOgM72o86kVm9ngMUckslCxscbHSPPpajJrQST9vYFmHDmbQsM31MaDaEU7D7dVI2M21+ib7T+2zW/4kGjMQmbE1zo4xExz3lrG3IiYbu0QTmbDK52KXJiMzy6J0rrRizmtEYhFtYDC2zvicz1KrxuMFmhqN7jZfYeoi4Vh4ZKwFpZe9rki97aibZHtCKhKCCcgCHOble2k02Nr8mo/io08joy2VgLHB2k17SW+0De4/Eci8x3dZuZd7Tjykkm7nHZmvLgcr3yva98ttkF5xbdRW1pYKqZ9RoZMa6wDb6zZo15a+pWaeYnI5AE5C9r8p61BgJIDb6RyFtamvo2BpBmjuMi0B7mjqLw3RQTIpJKOZko0XjO4vdkjCD7JuNRBBzGwq4bnaiR8jpANI5vkIOf951uU5Enl1q20QjfMG1bz6OxBeXuuLnWCAS7M6us7FKa8wyvZHIXMB0S5pOi/bq1i9x12UmK85mvRpzja+fW69wu5TC6x1SyqpWyztc2Zry+VpdFILWs1wGTmu+YLLuK/Begt72o8611vf436OelnJ9nS4NN/25rAH8HiM/gVuzhrNqqMY4r8F6C3vajzpxX4L0Fve1HnWT8OZtThzNqDGOK/Begt72o86cV+C9Bb3tR51k/DWbU4azaEGMDevwXoLe9qPOsnw6gip4mQQMEcMbdFjBewHxOZPWcynDWbV7bUtPKgnIvLXgr0gIiIPEkllaqytPIrq6MFSnUjTrCDGpql52qnL3dayo4fHsT1fHsQYmSetM+tZZ6vj2J6vj2IMTz60z61lnq+PYnq6PYgxPPrWvt11T6WuLL+zTxtb/jd7bvyLOxbt9XR7Fz1jNeDPWS8+pn0f5A9waPlAQWHFZbuKs8zswp9VPpEqke5FS8PtwiP0hIj04zK8amtJFweoE2PwV7x1kTTowv9K0PeS6wsCScgQB8OVY86RueYz16s87/8KcKsEAFwsOsa9qInsZeOYj7TWt0fxcB4dqnQklxc13sWAiYDYNbyZdXL+N1QioaL+0LEFpFxmDrCpXnkDxY//Z7UVca6JogY8C2nPOGcl4ho2PwBOXxVFCoTVDn6N3XDGhrRyNaOQDtSMoMy3Iv0xJCTYPYQOo8hW4cIq3TU8Mp+0+Npd1PGTx+DgVo/cvNozN61vze2iY+llY4ZxVUrR/K8NlH5yFEM+tM+tZZ6vj2J6vj2IMTz60z61lnq+PYnq+PYgxQOd1qYyVw2rJ/V8exPV8exBZ6StcFeqeo0goChYORTWwAakEy6JZEEUREBERAREQEREBcg43UPjqKiF1wYqieNw/vMe5p/ouvlqHfT3qJKyd1fh5YJ5LGene7QbI4Cwex2oOIAuDYHXe+sNEyVC3JvXb1PpGsrsVZ7Js+CifcaQ5HzDZsZ27FV7129I6CRtbirGmVhvBSXa9rHDVJIRcF2xouBr15DcqKlwwsY0NY1rGgWDWtDWgbAApiIiCIiDFN3G4KjxWIiRgiqQP3VVG0CRh5A7ns/un8LHNczbp9z1ThtS6lqmaLxmx4uY5Wcj2HlB/LUV2Ise3bbkKbFaYwTjRe27oZ2gacL9o2g5Xby9hAcuYJPaRhvqIXRe9Ld1NUy/dfVWaduhFG0ntBH4LVGH7y+KmqdE8xQ07HW4Xph7Xt2sjB0iep2j8V0BgGERUVNFSwA+jiboguzc863PceVxJJPWUFwREQEREBERAREQEREBERAREQEREBERAULhCFJkpWu137UEwyN2jtCgZ2c4doVG/CIzzu0qWcDi2u7UFfwlnPHaocKj57e0K3nAo+c5PUMfOcguHCo+e3tCcKj57e0K3eoY+c5R9Qx85yC48JZzm9oUROznDtCtwwKPa7tURgkW13aguQkbtHaFG6oWYTGOd2lVUcAbqugmoiICIiAiIgIiICIiAiIgIiICIiAiIgIiICIiAiIgIiICIiAiIgIiICIiAiIgIiICIiAiIgIiICIiAiIgIiICIiAiIgIiICIiAiI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040" name="AutoShape 16" descr="data:image/jpeg;base64,/9j/4AAQSkZJRgABAQAAAQABAAD/2wCEAAkGBxAQDxAPDxASDw4QEA8PEA8PEBAQEA8QFBUWGBQUFhQYHCggGBolHBYUITEhJSkrLi4uFx8zODMsNygtLisBCgoKDAwMFAwPFDcZFCU3KzguMTcsLDI1ODc3Nzc3NzcsKyssKzc3Nys3NzM3Nzc3NCsrODgrNTcxOCs0Ky4yMP/AABEIAOEA4QMBIgACEQEDEQH/xAAcAAEAAAcBAAAAAAAAAAAAAAAAAQMEBQYHCAL/xABIEAABAwICAwwHBQUHBQEAAAABAAIDBBEFIRIxUQYHFBdBUlRhkZPR0hMVIlVxkpQyQoGhohYjU3KxQ2KCo6SywWRzwtPwJP/EABUBAQEAAAAAAAAAAAAAAAAAAAAB/8QAHBEBAAIBBQAAAAAAAAAAAAAAAAECIQMREmHR/9oADAMBAAIRAxEAPwDeKIiAiIgIiICIiAiIgIiICIiAiIgIiICIiAiIgIiICIiAiIgIiICIiAiIgIix/d3uiOG4fNWhgkMZiAY4lrSXva3MgX5UGQItEcfc3RIPnm8qiN/mc6qSD55vKg3si0Rx9TdEg+ebyqHH3N0SD55vKg3wi0Px9z9Eg7ybyqHH3P0Sn7ybyoN8otC8flR0On7ybyqHH5UdDp+9m8qDfaLQnH5UdDp+8m8qcflT0On72byoN9otB8flT0On7ybypx+VPQ6fvJvKg34i0M3f3qzqoqfvZfBTW799adVBT99J4IN6ItHDfpxA6sPp++evY35cR93Qd+5Bu5FrLcJvkVdfWspaijjgY9kjhJHKXnSaNICx6gVs1AREQEREBERAREQEREBYHv4NvgNZ1Opj/nxrPFhO/OL4DXfCE/50aDleCPScG7f+FfaGlYcnXty6JDdEbbkKxQSaLg7Z/TlV8oqxgDrDSDhbKQsIGwixB/r1oqixala0nROkBmHWsSNhG1WxXDEakG4Fs9mYA2XVvQEREBERAREQEREHuN9lcKapVsXpjrIjLcHifUTRQR5ySvZGwE2Gk42FzsWS4huefBC6YP02RPZHJduhm4uDXx5n0kRLCA/K/atf4fXuje17HFr2EOa4GxBGohZnju7qqxCOKKb0TGRgACFno9LVa+ZyyGQsEGS71JvisPVHOf0HxW9loPeeffFo+qGc/kB/yt+ICIiAiIgIiICIiAiIgKxbuYaR+HVLa9z20eg0zOjvpgB7SNGwOekG8ivqsG7zCpKzDaqlhAdLKxoYC4NBIe132jkNSDSnq3cjz8Q7D5U9XbkefiHYfKvXFTinRY/qo1A71GK9Fj+qjQefV+5Hn4h2HyqHANyHPxDsPlQ702K9Fj+qjXk70mK9Fj+qjQY1uxo8KDofVBnczRk9PwmwIdduho3A5NL8ljnBjs/2LY/FHivRo/qo0G9Hi3Ro/qY0GuODHZ/tUODnZ+TVsnikxbo0f1MacUeK9Gj+pj8UGtuDnZ+TVHg/V+TVsjijxXo0f1Mfio8UeK9Gj+pj8UGtvQdX5N8FGOAaTdIHR0m6Vg2+jfPk2XWyOKTFejR/Ux+KjxS4r0aP6mNBDgW5Dn4j8r/Io8B3I8/Efkf5E4pcV6NH9TH4qPFLivRo/qIvFAFDuR5H4l8j/IpjafcoNUmJ/I/yKXxS4r0eP6iPxTilxXo8f1EXigzXexhwPhxOHSVbqpsElm1QeGejLmBxF2gX+zy8pW1lqPes3B11BiDqmpiZHFwaWIFsrHkvc+MjIdTStuICIiAiIgIiICIiAiIgKz4pupoKWT0VTWQQygBxjkka1wB1EjkVg3x93jMOjMMJbJXyN9lpzbA0/wBo8f0by/Bc81tQ+R75JHukkkcXve83c9x1klB0x+3+Ee8aXvmJ+3+Ee8aXvmrlmRU7kHV37f4R7xpe+an7f4R7xpe+auTHKWUHW/7f4R7xpe+anGBhHvGl75q5GKgg664wMI940vfNTjAwj3jS981ciog664wMI940vfNTjAwj3jS981ct0NEHsa49f9Sp/q0bNeoIOneMDCPeNL3zU4wMI940vfNXMfq4dmtQ4E3PZyIOneMDCPeNL3zU4wMI940vfNXMJpBltXk04QdQcYGEe8aXvmpxgYR7xpe+auXDEFAsCDqTjAwf3jS981ZBSVMcsbJYntkikaHsewhzXtOogjWFxzohZxvZ74D8KkEE5dJhsjvaaLudTOJzkjHK3a38Rn9oOk0UqkqWSxslie2SKRoex7CHNe0i4II1hTUBERAREQEREBYTvjbvI8Nj9DCWyV0jbsYc2wtP9o8f0by/BZNugrXU9JUTt+1FDI9uV/aANjblXO0sUb5XzyPklmkcXPfKI5C9x1khwI8OSyDHquqfK98sr3SSyOL3vebue46ySqR5WUyUsBNyDsyjgA7NFeH0sB5Dy/2VOP8AwRWIvUh6ymXDKckm8meeWiB2AWCp34VT7ZO0IMaK8ELIn4XT8hk7QqaTDI+Qu/FBZCoWV2OGs2leTQM2lBarIrmaKPa5eeCx7XILjh7rQxfyuP63Kf6RWV9YW2YHANZcC7STYknPPrUPWDucPkPigvRevJerP6wdzh8h8VDh55w+Q+KC7OcpbircKxx+8PkPipgkefvt+U+KCpcVLcV5Ebz99vyuXoUch++zscglkryXKoGGyH77Oxy9DB5T99nY5RGY72O+E/DJBBOXSYdI67mi7nUric5GDlbylvLrGdw7o6lqWSxslie2SKRoex7CHNe0i4II1hchNwWbns7HLbe8PV1Ucs9FJIH03onTxsF/3Umm0O0b6g7SuRtF+U3o3OiIgIiICIiC0brm3w6tH/Sz/kwrnoLpTEKZssMsT76Ekb43WNjouaQbH8Vot25uiAuMSkJ2ekpP/Wgx8lS3KGJ0cscrmQ6U8QJDJRWUbNMXyOiY7j4KlMNT/Cd9dReRFTnKS9eTT1P8I/XUXkUs01R/C/1tH5UBylOXo0s/8P8A1tJ5V4dSz/wx9ZTeVBLcpLlONJPzB9VT+C8Gjm5jfqYPBBTuUtyqxQS3zY36mHwVxq8FhZ6O0/pC6MOfoFpDH3I0NWeQBv1oMQqvtn8FKVTiUYbK9ozAItfXqCpkBERBEGyqIpVTKIKIukMqrI5FZopFWQyoLvHIqlj1dt7jDoaqokZM0yPbC408LSGmWcua1uZysLlxuCLAk3AWTbvtz7aWm0qj0YrRLGGPgYyKGeBzDcNja0AOa5ufLmDygAMKY5bF3l23rZzsprdsjPBayY9bP3kM6mrOyCMdrz4INwIiICIiAiIgpcVF6ecbYZR+krmhspsPaOraV07UR6THt5zXN7RZcqVtUad7oZo3sljcWPYdG7XNyI1oK4ynae0rw6Q7T2lWs4wzmv8A0+K8nGGc1/6fFFXJzztPapLnnae1UBxZnNd+nxXg4o3mu/T4oKxzztPapbnnae1UhxFvNd+XipbsQbzXfl4oKt0h2ntKlOkO0/C5XinkMrgGsdbO5yA1bb7bKpdRwxg6TTK4m5D5Hht/5W2/MoKZz3bXD46QUoyu5zu0pXvu392wRkfdZctI+DiexV24ygbWVcMEr2xxvLy+QsYdBjGuc4gWzNmlBjtWbvN8zlrUsC5sMycgBrJW19124qKmpTOYRTStdCBC9rXenikB/eXN9F4IzZ93abhYEyK0l8mRge2WtaD8BYZk7EFofA9v2mOb8WkKWr3UVUTif/zttawIfKJLdbgbHsSLDmywP9FE58oe1zHNeCdDPSY5v3uQgjPkQWRFPNI7qHUbgpwV3V2oJAKnxSJwV3V2pwV3V2oi40Fc+J7ZInujkabtexxa5p6iMwrnXY1UVTg+pnkncBYGV7n2GwX1LH2ROGztVQxxHIgu8ci2zvDi8lc7YymHaZPBaagkJyA/MLd28LQyNirJ3t0Y5HxRxu55jD9O3UNIDt2INrIiICIiAiKBKCKxvGNwmF1kzqippGSTvDQ5+nKwu0RYXDXAE2AF+oK/unaOVeDWMHKgxbiuwXoLO9qPOnFbgnQGd7UedZRw5m1OHM2oMW4rME6AzvajzpxWYJ0Bne1HnWU8OZtThzNqDFuKvBOgM72o86kVm9ngMUckslCxscbHSPPpajJrQST9vYFmHDmbQsM31MaDaEU7D7dVI2M21+ib7T+2zW/4kGjMQmbE1zo4xExz3lrG3IiYbu0QTmbDK52KXJiMzy6J0rrRizmtEYhFtYDC2zvicz1KrxuMFmhqN7jZfYeoi4Vh4ZKwFpZe9rki97aibZHtCKhKCCcgCHOble2k02Nr8mo/io08joy2VgLHB2k17SW+0De4/Eci8x3dZuZd7Tjykkm7nHZmvLgcr3yva98ttkF5xbdRW1pYKqZ9RoZMa6wDb6zZo15a+pWaeYnI5AE5C9r8p61BgJIDb6RyFtamvo2BpBmjuMi0B7mjqLw3RQTIpJKOZko0XjO4vdkjCD7JuNRBBzGwq4bnaiR8jpANI5vkIOf951uU5Enl1q20QjfMG1bz6OxBeXuuLnWCAS7M6us7FKa8wyvZHIXMB0S5pOi/bq1i9x12UmK85mvRpzja+fW69wu5TC6x1SyqpWyztc2Zry+VpdFILWs1wGTmu+YLLuK/Begt72o8611vf436OelnJ9nS4NN/25rAH8HiM/gVuzhrNqqMY4r8F6C3vajzpxX4L0Fve1HnWT8OZtThzNqDGOK/Begt72o86cV+C9Bb3tR51k/DWbU4azaEGMDevwXoLe9qPOsnw6gip4mQQMEcMbdFjBewHxOZPWcynDWbV7bUtPKgnIvLXgr0gIiIPEkllaqytPIrq6MFSnUjTrCDGpql52qnL3dayo4fHsT1fHsQYmSetM+tZZ6vj2J6vj2IMTz60z61lnq+PYnq6PYgxPPrWvt11T6WuLL+zTxtb/jd7bvyLOxbt9XR7Fz1jNeDPWS8+pn0f5A9waPlAQWHFZbuKs8zswp9VPpEqke5FS8PtwiP0hIj04zK8amtJFweoE2PwV7x1kTTowv9K0PeS6wsCScgQB8OVY86RueYz16s87/8KcKsEAFwsOsa9qInsZeOYj7TWt0fxcB4dqnQklxc13sWAiYDYNbyZdXL+N1QioaL+0LEFpFxmDrCpXnkDxY//Z7UVca6JogY8C2nPOGcl4ho2PwBOXxVFCoTVDn6N3XDGhrRyNaOQDtSMoMy3Iv0xJCTYPYQOo8hW4cIq3TU8Mp+0+Npd1PGTx+DgVo/cvNozN61vze2iY+llY4ZxVUrR/K8NlH5yFEM+tM+tZZ6vj2J6vj2IMTz60z61lnq+PYnq+PYgxQOd1qYyVw2rJ/V8exPV8exBZ6StcFeqeo0goChYORTWwAakEy6JZEEUREBERAREQEREBcg43UPjqKiF1wYqieNw/vMe5p/ouvlqHfT3qJKyd1fh5YJ5LGene7QbI4Cwex2oOIAuDYHXe+sNEyVC3JvXb1PpGsrsVZ7Js+CifcaQ5HzDZsZ27FV7129I6CRtbirGmVhvBSXa9rHDVJIRcF2xouBr15DcqKlwwsY0NY1rGgWDWtDWgbAApiIiCIiDFN3G4KjxWIiRgiqQP3VVG0CRh5A7ns/un8LHNczbp9z1ThtS6lqmaLxmx4uY5Wcj2HlB/LUV2Ise3bbkKbFaYwTjRe27oZ2gacL9o2g5Xby9hAcuYJPaRhvqIXRe9Ld1NUy/dfVWaduhFG0ntBH4LVGH7y+KmqdE8xQ07HW4Xph7Xt2sjB0iep2j8V0BgGERUVNFSwA+jiboguzc863PceVxJJPWUFwREQEREBERAREQEREBERAREQEREBERAULhCFJkpWu137UEwyN2jtCgZ2c4doVG/CIzzu0qWcDi2u7UFfwlnPHaocKj57e0K3nAo+c5PUMfOcguHCo+e3tCcKj57e0K3eoY+c5R9Qx85yC48JZzm9oUROznDtCtwwKPa7tURgkW13aguQkbtHaFG6oWYTGOd2lVUcAbqugmoiICIiAiIgIiICIiAiIgIiICIiAiIgIiICIiAiIgIiICIiAiIgIiICIiAiIgIiICIiAiIgIiICIiAiIgIiICIiAiIgIiICIiAiI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042" name="Picture 18" descr="http://compass.xbox.com/assets/94/60/946002c9-dfc7-44fe-b20a-abf175c49d42.jpg?n=og-share-meet-xbox-one-955x95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061817"/>
            <a:ext cx="1796183" cy="1796183"/>
          </a:xfrm>
          <a:prstGeom prst="rect">
            <a:avLst/>
          </a:prstGeom>
          <a:noFill/>
        </p:spPr>
      </p:pic>
      <p:pic>
        <p:nvPicPr>
          <p:cNvPr id="1044" name="Picture 20" descr="http://static.giantbomb.com/uploads/original/0/7781/1626677-wallpaper_7498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2564904"/>
            <a:ext cx="2071656" cy="1553742"/>
          </a:xfrm>
          <a:prstGeom prst="rect">
            <a:avLst/>
          </a:prstGeom>
          <a:noFill/>
        </p:spPr>
      </p:pic>
      <p:pic>
        <p:nvPicPr>
          <p:cNvPr id="1046" name="Picture 22" descr="http://www.journaldugamer.com/files/2013/10/wii-u-maj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4797152"/>
            <a:ext cx="2331195" cy="1515277"/>
          </a:xfrm>
          <a:prstGeom prst="rect">
            <a:avLst/>
          </a:prstGeom>
          <a:noFill/>
        </p:spPr>
      </p:pic>
      <p:pic>
        <p:nvPicPr>
          <p:cNvPr id="1048" name="Picture 24" descr="http://www.extremetech.com/wp-content/uploads/2013/06/ps4-rhombox-croppe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0192" y="5157192"/>
            <a:ext cx="2208451" cy="12961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 marché du PC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 smtClean="0"/>
              <a:t>Jeux de programmeurs</a:t>
            </a:r>
          </a:p>
          <a:p>
            <a:r>
              <a:rPr lang="fr-CA" dirty="0" smtClean="0"/>
              <a:t>CD-Rom (1991)</a:t>
            </a:r>
          </a:p>
          <a:p>
            <a:r>
              <a:rPr lang="fr-CA" dirty="0" smtClean="0"/>
              <a:t>Processeur puissant (1993+)</a:t>
            </a:r>
          </a:p>
          <a:p>
            <a:r>
              <a:rPr lang="fr-CA" dirty="0" smtClean="0"/>
              <a:t>Accessibilité (</a:t>
            </a:r>
            <a:r>
              <a:rPr lang="fr-CA" dirty="0" err="1" smtClean="0"/>
              <a:t>Myst</a:t>
            </a:r>
            <a:r>
              <a:rPr lang="fr-CA" dirty="0" smtClean="0"/>
              <a:t> 1991, The </a:t>
            </a:r>
            <a:r>
              <a:rPr lang="fr-CA" dirty="0" err="1" smtClean="0"/>
              <a:t>Sims</a:t>
            </a:r>
            <a:r>
              <a:rPr lang="fr-CA" dirty="0" smtClean="0"/>
              <a:t> 2000)</a:t>
            </a:r>
          </a:p>
          <a:p>
            <a:r>
              <a:rPr lang="fr-CA" dirty="0" smtClean="0"/>
              <a:t>L’ordinateur </a:t>
            </a:r>
            <a:r>
              <a:rPr lang="fr-CA" dirty="0" err="1" smtClean="0"/>
              <a:t>multimedia</a:t>
            </a:r>
            <a:r>
              <a:rPr lang="fr-CA" dirty="0" smtClean="0"/>
              <a:t> (2000+)</a:t>
            </a:r>
          </a:p>
          <a:p>
            <a:pPr>
              <a:buNone/>
            </a:pPr>
            <a:endParaRPr lang="fr-CA" i="1" dirty="0" smtClean="0"/>
          </a:p>
          <a:p>
            <a:r>
              <a:rPr lang="fr-CA" i="1" dirty="0" smtClean="0"/>
              <a:t>Montagne russe entre PC et consoles</a:t>
            </a:r>
          </a:p>
          <a:p>
            <a:endParaRPr lang="fr-CA" i="1" dirty="0" smtClean="0"/>
          </a:p>
          <a:p>
            <a:endParaRPr lang="fr-CA" dirty="0" smtClean="0"/>
          </a:p>
          <a:p>
            <a:pPr lvl="0"/>
            <a:endParaRPr lang="fr-CA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Internet et distribution digitale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i="1" dirty="0" smtClean="0"/>
              <a:t>LAN</a:t>
            </a:r>
          </a:p>
          <a:p>
            <a:r>
              <a:rPr lang="fr-CA" i="1" dirty="0" smtClean="0"/>
              <a:t>MMO</a:t>
            </a:r>
          </a:p>
          <a:p>
            <a:r>
              <a:rPr lang="fr-CA" i="1" dirty="0" err="1" smtClean="0"/>
              <a:t>Steam</a:t>
            </a:r>
            <a:endParaRPr lang="fr-CA" i="1" dirty="0" smtClean="0"/>
          </a:p>
          <a:p>
            <a:r>
              <a:rPr lang="fr-CA" i="1" dirty="0" smtClean="0"/>
              <a:t>Portails Web</a:t>
            </a:r>
          </a:p>
          <a:p>
            <a:r>
              <a:rPr lang="fr-CA" i="1" dirty="0" smtClean="0"/>
              <a:t>Facebook</a:t>
            </a:r>
          </a:p>
          <a:p>
            <a:pPr>
              <a:buNone/>
            </a:pPr>
            <a:endParaRPr lang="fr-CA" i="1" dirty="0" smtClean="0"/>
          </a:p>
          <a:p>
            <a:pPr>
              <a:buNone/>
            </a:pPr>
            <a:endParaRPr lang="fr-CA" i="1" dirty="0" smtClean="0"/>
          </a:p>
          <a:p>
            <a:endParaRPr lang="fr-CA" i="1" dirty="0" smtClean="0"/>
          </a:p>
          <a:p>
            <a:endParaRPr lang="fr-CA" dirty="0" smtClean="0"/>
          </a:p>
          <a:p>
            <a:pPr lvl="0"/>
            <a:endParaRPr lang="fr-CA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Tout le monde joue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i="1" dirty="0" smtClean="0"/>
              <a:t>Le marché </a:t>
            </a:r>
            <a:r>
              <a:rPr lang="fr-CA" i="1" dirty="0" err="1" smtClean="0"/>
              <a:t>casual</a:t>
            </a:r>
            <a:endParaRPr lang="fr-CA" i="1" dirty="0" smtClean="0"/>
          </a:p>
          <a:p>
            <a:r>
              <a:rPr lang="fr-CA" i="1" dirty="0" err="1" smtClean="0"/>
              <a:t>Wii</a:t>
            </a:r>
            <a:r>
              <a:rPr lang="fr-CA" i="1" dirty="0" smtClean="0"/>
              <a:t> et démocratisation</a:t>
            </a:r>
          </a:p>
          <a:p>
            <a:r>
              <a:rPr lang="fr-CA" i="1" dirty="0" smtClean="0"/>
              <a:t>Facebook à la pause</a:t>
            </a:r>
          </a:p>
          <a:p>
            <a:r>
              <a:rPr lang="fr-CA" i="1" dirty="0" smtClean="0"/>
              <a:t>Le téléphone partout</a:t>
            </a:r>
          </a:p>
          <a:p>
            <a:endParaRPr lang="fr-CA" i="1" dirty="0" smtClean="0"/>
          </a:p>
          <a:p>
            <a:endParaRPr lang="fr-CA" i="1" dirty="0" smtClean="0"/>
          </a:p>
          <a:p>
            <a:endParaRPr lang="fr-CA" dirty="0" smtClean="0"/>
          </a:p>
          <a:p>
            <a:pPr lvl="0"/>
            <a:endParaRPr lang="fr-CA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 marché portable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fr-CA" i="1" dirty="0" smtClean="0"/>
              <a:t> </a:t>
            </a:r>
          </a:p>
          <a:p>
            <a:endParaRPr lang="fr-CA" i="1" dirty="0" smtClean="0"/>
          </a:p>
          <a:p>
            <a:endParaRPr lang="fr-CA" dirty="0" smtClean="0"/>
          </a:p>
          <a:p>
            <a:pPr lvl="0"/>
            <a:endParaRPr lang="fr-CA" dirty="0"/>
          </a:p>
        </p:txBody>
      </p:sp>
      <p:pic>
        <p:nvPicPr>
          <p:cNvPr id="4" name="Picture 4" descr="375px-Game-Boy-Orig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9632" y="2348880"/>
            <a:ext cx="1999567" cy="3199306"/>
          </a:xfrm>
          <a:prstGeom prst="rect">
            <a:avLst/>
          </a:prstGeom>
        </p:spPr>
      </p:pic>
      <p:sp>
        <p:nvSpPr>
          <p:cNvPr id="16386" name="AutoShape 2" descr="http://g-ecx.images-amazon.com/images/G/01/aplus/detail-page/B002I096AA_img1_l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6388" name="AutoShape 4" descr="http://g-ecx.images-amazon.com/images/G/01/aplus/detail-page/B002I096AA_img1_l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124744"/>
            <a:ext cx="2970009" cy="2947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7" descr="http://media4.s-nbcnews.com/i/streams/2013/August/130820/6C8687185-psvit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4365104"/>
            <a:ext cx="4340424" cy="219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 second écran</a:t>
            </a:r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CA" dirty="0" smtClean="0"/>
              <a:t> </a:t>
            </a:r>
            <a:endParaRPr lang="fr-CA" dirty="0"/>
          </a:p>
        </p:txBody>
      </p:sp>
      <p:pic>
        <p:nvPicPr>
          <p:cNvPr id="13314" name="Picture 2" descr="http://www.tvnewscheck.com/playout/wp-content/uploads/2013/08/inton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204864"/>
            <a:ext cx="5860650" cy="4387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 monde comme marché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CA" dirty="0" smtClean="0"/>
              <a:t>Influence sur la mise en marché</a:t>
            </a:r>
          </a:p>
          <a:p>
            <a:pPr lvl="0"/>
            <a:r>
              <a:rPr lang="fr-CA" dirty="0" smtClean="0"/>
              <a:t>Influence sur le développement</a:t>
            </a:r>
          </a:p>
          <a:p>
            <a:endParaRPr lang="fr-CA" i="1" dirty="0" smtClean="0"/>
          </a:p>
          <a:p>
            <a:endParaRPr lang="fr-CA" i="1" dirty="0" smtClean="0"/>
          </a:p>
          <a:p>
            <a:endParaRPr lang="fr-CA" dirty="0" smtClean="0"/>
          </a:p>
          <a:p>
            <a:pPr lvl="0"/>
            <a:endParaRPr lang="fr-C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Types de production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i="1" dirty="0" err="1" smtClean="0"/>
              <a:t>Indie</a:t>
            </a:r>
            <a:endParaRPr lang="fr-CA" i="1" dirty="0" smtClean="0"/>
          </a:p>
          <a:p>
            <a:r>
              <a:rPr lang="fr-CA" i="1" dirty="0" smtClean="0"/>
              <a:t>IP</a:t>
            </a:r>
          </a:p>
          <a:p>
            <a:r>
              <a:rPr lang="fr-CA" i="1" dirty="0" smtClean="0"/>
              <a:t>License</a:t>
            </a:r>
          </a:p>
          <a:p>
            <a:r>
              <a:rPr lang="fr-CA" i="1" dirty="0" smtClean="0"/>
              <a:t>Service</a:t>
            </a:r>
          </a:p>
          <a:p>
            <a:endParaRPr lang="fr-CA" i="1" dirty="0" smtClean="0"/>
          </a:p>
          <a:p>
            <a:endParaRPr lang="fr-CA" dirty="0" smtClean="0"/>
          </a:p>
          <a:p>
            <a:pPr lvl="0"/>
            <a:endParaRPr lang="fr-CA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Les nouvelles consoles</a:t>
            </a:r>
            <a:endParaRPr lang="fr-CA" dirty="0"/>
          </a:p>
        </p:txBody>
      </p:sp>
      <p:pic>
        <p:nvPicPr>
          <p:cNvPr id="60418" name="Picture 2" descr="http://cdn3.whatculture.com/wp-content/uploads/2013/07/xbox-one-playstation-4-600x3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060848"/>
            <a:ext cx="9073008" cy="45365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r_photo_185764_5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4008" y="1412776"/>
            <a:ext cx="3775000" cy="302000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49424"/>
            <a:ext cx="3898776" cy="4325112"/>
          </a:xfrm>
        </p:spPr>
        <p:txBody>
          <a:bodyPr>
            <a:normAutofit fontScale="40000" lnSpcReduction="20000"/>
          </a:bodyPr>
          <a:lstStyle/>
          <a:p>
            <a:r>
              <a:rPr lang="fr-CA" sz="5300" dirty="0" smtClean="0"/>
              <a:t>22.3 Millions (</a:t>
            </a:r>
            <a:r>
              <a:rPr lang="fr-CA" sz="5300" dirty="0" err="1" smtClean="0"/>
              <a:t>march</a:t>
            </a:r>
            <a:r>
              <a:rPr lang="fr-CA" sz="5300" dirty="0" smtClean="0"/>
              <a:t> 15)</a:t>
            </a:r>
          </a:p>
          <a:p>
            <a:r>
              <a:rPr lang="fr-CA" sz="5300" dirty="0" smtClean="0"/>
              <a:t>PS1: 104 M</a:t>
            </a:r>
          </a:p>
          <a:p>
            <a:r>
              <a:rPr lang="fr-CA" sz="5300" dirty="0" smtClean="0"/>
              <a:t>PS2: 157 M</a:t>
            </a:r>
          </a:p>
          <a:p>
            <a:r>
              <a:rPr lang="fr-CA" sz="5300" dirty="0" smtClean="0"/>
              <a:t>PS3: 85 M</a:t>
            </a:r>
          </a:p>
          <a:p>
            <a:endParaRPr lang="fr-CA" sz="5300" dirty="0" smtClean="0"/>
          </a:p>
          <a:p>
            <a:r>
              <a:rPr lang="en-US" sz="5300" dirty="0" err="1" smtClean="0"/>
              <a:t>Enregistreur</a:t>
            </a:r>
            <a:r>
              <a:rPr lang="en-US" sz="5300" dirty="0" smtClean="0"/>
              <a:t> DVR</a:t>
            </a:r>
          </a:p>
          <a:p>
            <a:r>
              <a:rPr lang="fr-CA" sz="5300" dirty="0" smtClean="0"/>
              <a:t>Non rétro-compatible</a:t>
            </a:r>
          </a:p>
          <a:p>
            <a:r>
              <a:rPr lang="fr-CA" sz="5300" dirty="0" smtClean="0"/>
              <a:t>Motion control avec la manette et compatible avec la MOVE</a:t>
            </a:r>
          </a:p>
          <a:p>
            <a:r>
              <a:rPr lang="fr-CA" sz="5300" dirty="0" smtClean="0"/>
              <a:t>Jeux à emporter avec la Vita</a:t>
            </a:r>
          </a:p>
          <a:p>
            <a:r>
              <a:rPr lang="fr-CA" sz="5300" dirty="0" smtClean="0"/>
              <a:t>Partage en direct</a:t>
            </a:r>
          </a:p>
        </p:txBody>
      </p:sp>
      <p:pic>
        <p:nvPicPr>
          <p:cNvPr id="6" name="Picture 6" descr="ps4-wallpap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6096" y="3571678"/>
            <a:ext cx="3877949" cy="22759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49424"/>
            <a:ext cx="4330824" cy="4325112"/>
          </a:xfrm>
        </p:spPr>
        <p:txBody>
          <a:bodyPr>
            <a:normAutofit/>
          </a:bodyPr>
          <a:lstStyle/>
          <a:p>
            <a:r>
              <a:rPr lang="fr-CA" dirty="0" smtClean="0"/>
              <a:t>12.2 Millions </a:t>
            </a:r>
          </a:p>
          <a:p>
            <a:r>
              <a:rPr lang="fr-CA" dirty="0" smtClean="0"/>
              <a:t>XBOX 360 : 85 M</a:t>
            </a:r>
          </a:p>
          <a:p>
            <a:r>
              <a:rPr lang="fr-CA" dirty="0" smtClean="0"/>
              <a:t>XBOX :25 M</a:t>
            </a:r>
          </a:p>
          <a:p>
            <a:endParaRPr lang="fr-CA" dirty="0" smtClean="0"/>
          </a:p>
          <a:p>
            <a:r>
              <a:rPr lang="en-US" dirty="0" err="1" smtClean="0"/>
              <a:t>Enregistreur</a:t>
            </a:r>
            <a:r>
              <a:rPr lang="en-US" dirty="0" smtClean="0"/>
              <a:t> DVR</a:t>
            </a:r>
          </a:p>
          <a:p>
            <a:r>
              <a:rPr lang="fr-CA" dirty="0" smtClean="0"/>
              <a:t>Non rétro-compatible</a:t>
            </a:r>
          </a:p>
          <a:p>
            <a:r>
              <a:rPr lang="fr-CA" dirty="0" err="1" smtClean="0"/>
              <a:t>Kinect</a:t>
            </a:r>
            <a:r>
              <a:rPr lang="fr-CA" dirty="0" smtClean="0"/>
              <a:t> 2</a:t>
            </a:r>
          </a:p>
          <a:p>
            <a:r>
              <a:rPr lang="fr-CA" dirty="0" smtClean="0"/>
              <a:t>Smart Glass</a:t>
            </a:r>
          </a:p>
          <a:p>
            <a:r>
              <a:rPr lang="fr-CA" dirty="0" smtClean="0"/>
              <a:t>Partage en direct</a:t>
            </a:r>
            <a:endParaRPr lang="fr-CA" sz="1800" dirty="0" smtClean="0"/>
          </a:p>
          <a:p>
            <a:pPr lvl="0"/>
            <a:endParaRPr lang="fr-CA" sz="1800" dirty="0"/>
          </a:p>
        </p:txBody>
      </p:sp>
      <p:pic>
        <p:nvPicPr>
          <p:cNvPr id="4" name="Picture 6" descr="New-XBOX-ONE-01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64" r="9084"/>
          <a:stretch/>
        </p:blipFill>
        <p:spPr>
          <a:xfrm>
            <a:off x="4738765" y="3959327"/>
            <a:ext cx="3842614" cy="2580776"/>
          </a:xfrm>
          <a:prstGeom prst="rect">
            <a:avLst/>
          </a:prstGeom>
        </p:spPr>
      </p:pic>
      <p:pic>
        <p:nvPicPr>
          <p:cNvPr id="5" name="Picture 2" descr="Xbox-One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2060848"/>
            <a:ext cx="2576904" cy="158744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49424"/>
            <a:ext cx="4186808" cy="4325112"/>
          </a:xfrm>
        </p:spPr>
        <p:txBody>
          <a:bodyPr>
            <a:normAutofit fontScale="77500" lnSpcReduction="20000"/>
          </a:bodyPr>
          <a:lstStyle/>
          <a:p>
            <a:r>
              <a:rPr lang="fr-CA" sz="3600" dirty="0" smtClean="0"/>
              <a:t>9.49 Millions</a:t>
            </a:r>
          </a:p>
          <a:p>
            <a:r>
              <a:rPr lang="fr-CA" sz="3600" dirty="0" err="1" smtClean="0"/>
              <a:t>Wii</a:t>
            </a:r>
            <a:r>
              <a:rPr lang="fr-CA" sz="3600" dirty="0" smtClean="0"/>
              <a:t> 101 Millions</a:t>
            </a:r>
          </a:p>
          <a:p>
            <a:endParaRPr lang="fr-CA" sz="3600" dirty="0" smtClean="0"/>
          </a:p>
          <a:p>
            <a:r>
              <a:rPr lang="fr-CA" sz="3600" dirty="0" smtClean="0"/>
              <a:t>Moins puissantes</a:t>
            </a:r>
          </a:p>
          <a:p>
            <a:r>
              <a:rPr lang="fr-CA" sz="3600" dirty="0" smtClean="0"/>
              <a:t>Manette-Écran</a:t>
            </a:r>
          </a:p>
          <a:p>
            <a:r>
              <a:rPr lang="fr-CA" sz="3600" dirty="0" smtClean="0"/>
              <a:t>Rétrocompatibilité jeux et manette</a:t>
            </a:r>
          </a:p>
          <a:p>
            <a:r>
              <a:rPr lang="fr-CA" sz="3600" dirty="0" smtClean="0"/>
              <a:t>Jeux first party</a:t>
            </a:r>
          </a:p>
          <a:p>
            <a:endParaRPr lang="fr-CA" b="1" cap="all" dirty="0" smtClean="0"/>
          </a:p>
          <a:p>
            <a:endParaRPr lang="fr-CA" b="1" cap="all" dirty="0" smtClean="0"/>
          </a:p>
          <a:p>
            <a:endParaRPr lang="fr-CA" b="1" cap="all" dirty="0" smtClean="0"/>
          </a:p>
          <a:p>
            <a:r>
              <a:rPr lang="fr-CA" dirty="0" smtClean="0"/>
              <a:t> </a:t>
            </a:r>
          </a:p>
          <a:p>
            <a:pPr lvl="0"/>
            <a:endParaRPr lang="fr-CA" dirty="0"/>
          </a:p>
        </p:txBody>
      </p:sp>
      <p:pic>
        <p:nvPicPr>
          <p:cNvPr id="4" name="Picture 4" descr="wii_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9992" y="3212976"/>
            <a:ext cx="4450985" cy="2893141"/>
          </a:xfrm>
          <a:prstGeom prst="rect">
            <a:avLst/>
          </a:prstGeom>
        </p:spPr>
      </p:pic>
      <p:pic>
        <p:nvPicPr>
          <p:cNvPr id="5" name="Picture 1" descr="Wii-U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0226" y="2020204"/>
            <a:ext cx="3525408" cy="158305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49424"/>
            <a:ext cx="4186808" cy="4325112"/>
          </a:xfrm>
        </p:spPr>
        <p:txBody>
          <a:bodyPr>
            <a:normAutofit/>
          </a:bodyPr>
          <a:lstStyle/>
          <a:p>
            <a:r>
              <a:rPr lang="fr-CA" dirty="0" smtClean="0"/>
              <a:t>Projet </a:t>
            </a:r>
            <a:r>
              <a:rPr lang="fr-CA" dirty="0" err="1" smtClean="0"/>
              <a:t>Kickstarter</a:t>
            </a:r>
            <a:r>
              <a:rPr lang="fr-CA" dirty="0" smtClean="0"/>
              <a:t> qui a amassé en 2012 8,596,474$</a:t>
            </a:r>
          </a:p>
          <a:p>
            <a:r>
              <a:rPr lang="fr-CA" dirty="0" smtClean="0"/>
              <a:t>Jeux </a:t>
            </a:r>
            <a:r>
              <a:rPr lang="fr-CA" dirty="0" err="1" smtClean="0"/>
              <a:t>Android</a:t>
            </a:r>
            <a:r>
              <a:rPr lang="fr-CA" dirty="0" smtClean="0"/>
              <a:t> Adaptés</a:t>
            </a:r>
          </a:p>
          <a:p>
            <a:r>
              <a:rPr lang="fr-CA" dirty="0" smtClean="0"/>
              <a:t>Manettes Uniques</a:t>
            </a:r>
          </a:p>
          <a:p>
            <a:endParaRPr lang="fr-CA" b="1" cap="all" dirty="0" smtClean="0"/>
          </a:p>
          <a:p>
            <a:endParaRPr lang="fr-CA" b="1" cap="all" dirty="0" smtClean="0"/>
          </a:p>
          <a:p>
            <a:endParaRPr lang="fr-CA" b="1" cap="all" dirty="0" smtClean="0"/>
          </a:p>
          <a:p>
            <a:endParaRPr lang="fr-CA" b="1" cap="all" dirty="0" smtClean="0"/>
          </a:p>
          <a:p>
            <a:endParaRPr lang="fr-CA" dirty="0" smtClean="0"/>
          </a:p>
          <a:p>
            <a:pPr lvl="0"/>
            <a:endParaRPr lang="fr-CA" dirty="0"/>
          </a:p>
        </p:txBody>
      </p:sp>
      <p:pic>
        <p:nvPicPr>
          <p:cNvPr id="9" name="Picture 1" descr="OUY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7984" y="2599723"/>
            <a:ext cx="4258277" cy="4258277"/>
          </a:xfrm>
          <a:prstGeom prst="rect">
            <a:avLst/>
          </a:prstGeom>
        </p:spPr>
      </p:pic>
      <p:pic>
        <p:nvPicPr>
          <p:cNvPr id="10" name="Picture 3" descr="ouya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6588" y="1829903"/>
            <a:ext cx="3114852" cy="99359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Oculus </a:t>
            </a:r>
            <a:r>
              <a:rPr lang="fr-CA" dirty="0" smtClean="0"/>
              <a:t>Rift et autre VR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4042792" cy="4325112"/>
          </a:xfrm>
        </p:spPr>
        <p:txBody>
          <a:bodyPr/>
          <a:lstStyle/>
          <a:p>
            <a:r>
              <a:rPr lang="fr-CA" dirty="0" smtClean="0"/>
              <a:t>Facebook, Samsung, Sony et Google dans la course au gadget</a:t>
            </a:r>
          </a:p>
          <a:p>
            <a:r>
              <a:rPr lang="fr-CA" dirty="0" smtClean="0"/>
              <a:t>Emballement des développeurs</a:t>
            </a:r>
          </a:p>
          <a:p>
            <a:r>
              <a:rPr lang="fr-CA" dirty="0" smtClean="0"/>
              <a:t>Instrument d’avenir ou futur </a:t>
            </a:r>
            <a:r>
              <a:rPr lang="fr-CA" dirty="0" err="1" smtClean="0"/>
              <a:t>kinect</a:t>
            </a:r>
            <a:r>
              <a:rPr lang="fr-CA" dirty="0" smtClean="0"/>
              <a:t>?</a:t>
            </a:r>
            <a:endParaRPr lang="fr-CA" dirty="0"/>
          </a:p>
        </p:txBody>
      </p:sp>
      <p:pic>
        <p:nvPicPr>
          <p:cNvPr id="4098" name="Picture 2" descr="http://upload.wikimedia.org/wikipedia/commons/a/ae/Oculus_Rift_-_Developer_Version_-_Fro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6484" y="3284983"/>
            <a:ext cx="4417515" cy="294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31345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Les grandes questions</a:t>
            </a:r>
            <a:endParaRPr lang="fr-CA" dirty="0"/>
          </a:p>
        </p:txBody>
      </p:sp>
      <p:pic>
        <p:nvPicPr>
          <p:cNvPr id="61442" name="Picture 2" descr="http://images.sodahead.com/polls/001935981/123563739_video_games_xlarge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636912"/>
            <a:ext cx="2381250" cy="3333750"/>
          </a:xfrm>
          <a:prstGeom prst="rect">
            <a:avLst/>
          </a:prstGeom>
          <a:noFill/>
        </p:spPr>
      </p:pic>
      <p:pic>
        <p:nvPicPr>
          <p:cNvPr id="61444" name="Picture 4" descr="http://upload.wikimedia.org/wikipedia/commons/thumb/2/23/Esrb_ratings.svg/435px-Esrb_ratings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2924944"/>
            <a:ext cx="4143375" cy="28479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Débats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 err="1" smtClean="0"/>
              <a:t>Cloning</a:t>
            </a:r>
            <a:r>
              <a:rPr lang="fr-CA" dirty="0" smtClean="0"/>
              <a:t> et </a:t>
            </a:r>
            <a:r>
              <a:rPr lang="fr-CA" dirty="0" err="1" smtClean="0"/>
              <a:t>fast</a:t>
            </a:r>
            <a:r>
              <a:rPr lang="fr-CA" dirty="0" smtClean="0"/>
              <a:t> </a:t>
            </a:r>
            <a:r>
              <a:rPr lang="fr-CA" dirty="0" err="1" smtClean="0"/>
              <a:t>follow</a:t>
            </a:r>
            <a:endParaRPr lang="fr-CA" dirty="0" smtClean="0"/>
          </a:p>
          <a:p>
            <a:r>
              <a:rPr lang="fr-CA" dirty="0" smtClean="0"/>
              <a:t>Free to </a:t>
            </a:r>
            <a:r>
              <a:rPr lang="fr-CA" dirty="0" err="1" smtClean="0"/>
              <a:t>play</a:t>
            </a:r>
            <a:r>
              <a:rPr lang="fr-CA" dirty="0" smtClean="0"/>
              <a:t> et les jeux en tant que service</a:t>
            </a:r>
          </a:p>
          <a:p>
            <a:r>
              <a:rPr lang="fr-CA" dirty="0" smtClean="0"/>
              <a:t>Les controverses morales</a:t>
            </a:r>
          </a:p>
          <a:p>
            <a:r>
              <a:rPr lang="fr-FR" dirty="0" smtClean="0"/>
              <a:t>La convergence du jeu et du cinéma</a:t>
            </a:r>
            <a:endParaRPr lang="fr-CA" dirty="0" smtClean="0"/>
          </a:p>
          <a:p>
            <a:r>
              <a:rPr lang="fr-CA" dirty="0" smtClean="0"/>
              <a:t>Mise en  marché mondiale</a:t>
            </a:r>
          </a:p>
          <a:p>
            <a:r>
              <a:rPr lang="fr-CA" dirty="0" smtClean="0"/>
              <a:t>Mondialisation du développement</a:t>
            </a:r>
          </a:p>
          <a:p>
            <a:r>
              <a:rPr lang="fr-FR" dirty="0" smtClean="0"/>
              <a:t>Le marché de la « Smart </a:t>
            </a:r>
            <a:r>
              <a:rPr lang="fr-FR" dirty="0"/>
              <a:t>TV »</a:t>
            </a:r>
            <a:endParaRPr lang="fr-CA" dirty="0"/>
          </a:p>
          <a:p>
            <a:r>
              <a:rPr lang="fr-FR" dirty="0" smtClean="0"/>
              <a:t>Le « Cloud gaming »</a:t>
            </a:r>
            <a:endParaRPr lang="fr-CA" dirty="0" smtClean="0"/>
          </a:p>
          <a:p>
            <a:r>
              <a:rPr lang="fr-FR" dirty="0" smtClean="0"/>
              <a:t>La « </a:t>
            </a:r>
            <a:r>
              <a:rPr lang="fr-FR" dirty="0" err="1" smtClean="0"/>
              <a:t>Gamification</a:t>
            </a:r>
            <a:r>
              <a:rPr lang="fr-FR" dirty="0" smtClean="0"/>
              <a:t> »</a:t>
            </a:r>
            <a:endParaRPr lang="fr-CA" dirty="0" smtClean="0"/>
          </a:p>
          <a:p>
            <a:endParaRPr lang="fr-CA" dirty="0" smtClean="0"/>
          </a:p>
          <a:p>
            <a:pPr lvl="0"/>
            <a:endParaRPr lang="fr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L’INDUSTRIE AU CANADA</a:t>
            </a:r>
            <a:endParaRPr lang="fr-CA" dirty="0"/>
          </a:p>
        </p:txBody>
      </p:sp>
      <p:pic>
        <p:nvPicPr>
          <p:cNvPr id="2050" name="Picture 2" descr="http://1.bp.blogspot.com/-xg3RKO1g7m0/TZFEmFf-UYI/AAAAAAAAAss/CdTOAgTFzPg/s1600/INDUSTRY-CANAD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5338"/>
            <a:ext cx="9144000" cy="43576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Les studios du Canada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49424"/>
            <a:ext cx="3682752" cy="4059896"/>
          </a:xfrm>
        </p:spPr>
        <p:txBody>
          <a:bodyPr>
            <a:normAutofit fontScale="55000" lnSpcReduction="20000"/>
          </a:bodyPr>
          <a:lstStyle/>
          <a:p>
            <a:pPr lvl="0"/>
            <a:endParaRPr lang="fr-CA" dirty="0" smtClean="0"/>
          </a:p>
          <a:p>
            <a:pPr marL="0" indent="0">
              <a:buNone/>
            </a:pPr>
            <a:r>
              <a:rPr lang="fr-CA" i="1" dirty="0" smtClean="0"/>
              <a:t>Le Canada est le 3</a:t>
            </a:r>
            <a:r>
              <a:rPr lang="fr-CA" i="1" baseline="30000" dirty="0" smtClean="0"/>
              <a:t>e</a:t>
            </a:r>
            <a:r>
              <a:rPr lang="fr-CA" i="1" dirty="0" smtClean="0"/>
              <a:t> pôle mondial de création de jeux vidéo après les USA et le Japon.</a:t>
            </a:r>
          </a:p>
          <a:p>
            <a:pPr lvl="0"/>
            <a:endParaRPr lang="fr-CA" dirty="0" smtClean="0"/>
          </a:p>
          <a:p>
            <a:pPr lvl="0"/>
            <a:r>
              <a:rPr lang="fr-CA" dirty="0" smtClean="0"/>
              <a:t>329 studios (2014) dont 97 au </a:t>
            </a:r>
            <a:r>
              <a:rPr lang="fr-CA" dirty="0"/>
              <a:t>Q</a:t>
            </a:r>
            <a:r>
              <a:rPr lang="fr-CA" dirty="0" smtClean="0"/>
              <a:t>uébec</a:t>
            </a:r>
          </a:p>
          <a:p>
            <a:pPr lvl="0"/>
            <a:r>
              <a:rPr lang="fr-CA" dirty="0" smtClean="0"/>
              <a:t>54% avec 5 employés ou moins</a:t>
            </a:r>
          </a:p>
          <a:p>
            <a:pPr lvl="0"/>
            <a:r>
              <a:rPr lang="fr-CA" dirty="0" smtClean="0"/>
              <a:t>68,5% des emplois dans les grandes compagnies (plus de 500 employés)</a:t>
            </a:r>
          </a:p>
          <a:p>
            <a:pPr lvl="0"/>
            <a:r>
              <a:rPr lang="fr-CA" dirty="0" smtClean="0"/>
              <a:t>24% ont travaillé avec des éditeurs</a:t>
            </a:r>
          </a:p>
          <a:p>
            <a:pPr lvl="0"/>
            <a:r>
              <a:rPr lang="fr-CA" dirty="0" smtClean="0"/>
              <a:t>84% font des jeux mobiles (contrairement à 55% face à l’année précédente)</a:t>
            </a:r>
          </a:p>
          <a:p>
            <a:pPr lvl="0"/>
            <a:r>
              <a:rPr lang="fr-CA" dirty="0" smtClean="0"/>
              <a:t>76% possédés et contrôlés par des canadiens</a:t>
            </a:r>
          </a:p>
          <a:p>
            <a:pPr lvl="0"/>
            <a:endParaRPr lang="fr-CA" dirty="0" smtClean="0"/>
          </a:p>
          <a:p>
            <a:pPr lvl="0"/>
            <a:endParaRPr lang="fr-CA" dirty="0" smtClean="0"/>
          </a:p>
          <a:p>
            <a:pPr lvl="0"/>
            <a:endParaRPr lang="fr-CA" dirty="0" smtClean="0"/>
          </a:p>
          <a:p>
            <a:pPr lvl="0"/>
            <a:endParaRPr lang="fr-CA" dirty="0" smtClean="0"/>
          </a:p>
          <a:p>
            <a:endParaRPr lang="fr-CA" dirty="0" smtClean="0"/>
          </a:p>
          <a:p>
            <a:endParaRPr lang="fr-CA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581128"/>
            <a:ext cx="4032448" cy="177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965460"/>
            <a:ext cx="4320480" cy="254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1331640" y="6467104"/>
            <a:ext cx="69847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 smtClean="0"/>
              <a:t>Source: http</a:t>
            </a:r>
            <a:r>
              <a:rPr lang="fr-CA" sz="1000" dirty="0"/>
              <a:t>://theesa.ca/wp-content/uploads/2013/10/ESAC-Video-Games-Profile-2013-FINAL-2013-10-21-CIRC.pdf et http://theesa.ca/wp-content/uploads/2014/11/ALD-Faits-Essentiels-2014.pdf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La force de travail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dirty="0" smtClean="0"/>
              <a:t>16,500 employés à temps plein (8,749 au Québec)</a:t>
            </a:r>
          </a:p>
          <a:p>
            <a:pPr lvl="0"/>
            <a:r>
              <a:rPr lang="fr-CA" dirty="0" smtClean="0"/>
              <a:t>27,000 si on considère les emplois indirects</a:t>
            </a:r>
          </a:p>
          <a:p>
            <a:endParaRPr lang="fr-CA" dirty="0"/>
          </a:p>
        </p:txBody>
      </p:sp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063" y="4437112"/>
            <a:ext cx="4248472" cy="1761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35" y="4365104"/>
            <a:ext cx="4641205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La division du travail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CA" dirty="0" smtClean="0"/>
              <a:t> </a:t>
            </a:r>
            <a:endParaRPr lang="fr-CA" dirty="0"/>
          </a:p>
        </p:txBody>
      </p:sp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4509120"/>
            <a:ext cx="5623585" cy="18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060848"/>
            <a:ext cx="334493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Diplomation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CA" dirty="0" smtClean="0"/>
              <a:t> </a:t>
            </a:r>
            <a:endParaRPr lang="fr-CA" dirty="0"/>
          </a:p>
        </p:txBody>
      </p:sp>
      <p:graphicFrame>
        <p:nvGraphicFramePr>
          <p:cNvPr id="12" name="Chart 3"/>
          <p:cNvGraphicFramePr/>
          <p:nvPr>
            <p:extLst>
              <p:ext uri="{D42A27DB-BD31-4B8C-83A1-F6EECF244321}">
                <p14:modId xmlns:p14="http://schemas.microsoft.com/office/powerpoint/2010/main" xmlns="" val="479313098"/>
              </p:ext>
            </p:extLst>
          </p:nvPr>
        </p:nvGraphicFramePr>
        <p:xfrm>
          <a:off x="539552" y="1556792"/>
          <a:ext cx="8232611" cy="5550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in">
  <a:themeElements>
    <a:clrScheme name="Promenad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Urbai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i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  <a:fontScheme name="Perception">
    <a:majorFont>
      <a:latin typeface="Century Gothic"/>
      <a:ea typeface=""/>
      <a:cs typeface=""/>
      <a:font script="Jpan" typeface="メイリオ"/>
    </a:majorFont>
    <a:minorFont>
      <a:latin typeface="Century Gothic"/>
      <a:ea typeface=""/>
      <a:cs typeface=""/>
      <a:font script="Jpan" typeface="メイリオ"/>
    </a:minorFont>
  </a:fontScheme>
  <a:fmtScheme name="Perception">
    <a:fillStyleLst>
      <a:solidFill>
        <a:schemeClr val="phClr"/>
      </a:solidFill>
      <a:solidFill>
        <a:schemeClr val="phClr">
          <a:shade val="90000"/>
        </a:schemeClr>
      </a:solidFill>
      <a:solidFill>
        <a:schemeClr val="phClr">
          <a:shade val="80000"/>
        </a:schemeClr>
      </a:solidFill>
    </a:fillStyleLst>
    <a:lnStyleLst>
      <a:ln w="12700" cap="flat" cmpd="sng" algn="ctr">
        <a:solidFill>
          <a:schemeClr val="phClr"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>
            <a:alpha val="80000"/>
          </a:schemeClr>
        </a:solidFill>
        <a:prstDash val="solid"/>
      </a:ln>
    </a:lnStyleLst>
    <a:effectStyleLst>
      <a:effectStyle>
        <a:effectLst/>
      </a:effectStyle>
      <a:effectStyle>
        <a:effectLst/>
        <a:scene3d>
          <a:camera prst="obliqueTopRight"/>
          <a:lightRig rig="threePt" dir="tl"/>
        </a:scene3d>
        <a:sp3d>
          <a:bevelT w="25400" h="25400"/>
        </a:sp3d>
      </a:effectStyle>
      <a:effectStyle>
        <a:effectLst/>
        <a:scene3d>
          <a:camera prst="perspectiveFront" fov="4200000"/>
          <a:lightRig rig="balanced" dir="tl">
            <a:rot lat="0" lon="0" rev="18600000"/>
          </a:lightRig>
        </a:scene3d>
        <a:sp3d prstMaterial="metal">
          <a:bevelT w="63500" h="50800" prst="angle"/>
        </a:sp3d>
      </a:effectStyle>
    </a:effectStyleLst>
    <a:bgFillStyleLst>
      <a:solidFill>
        <a:schemeClr val="phClr">
          <a:tint val="90000"/>
        </a:schemeClr>
      </a:solidFill>
      <a:solidFill>
        <a:schemeClr val="phClr">
          <a:tint val="50000"/>
        </a:schemeClr>
      </a:solidFill>
      <a:solidFill>
        <a:schemeClr val="phClr">
          <a:shade val="60000"/>
        </a:schemeClr>
      </a:soli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9240</TotalTime>
  <Words>1209</Words>
  <Application>Microsoft Office PowerPoint</Application>
  <PresentationFormat>Affichage à l'écran (4:3)</PresentationFormat>
  <Paragraphs>272</Paragraphs>
  <Slides>47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48" baseType="lpstr">
      <vt:lpstr>Urbain</vt:lpstr>
      <vt:lpstr>ANALYSE DE LA FONCTION DE TRAVAIL</vt:lpstr>
      <vt:lpstr>APERÇU</vt:lpstr>
      <vt:lpstr>Quelques chiffres!</vt:lpstr>
      <vt:lpstr>Types de production</vt:lpstr>
      <vt:lpstr>L’INDUSTRIE AU CANADA</vt:lpstr>
      <vt:lpstr>Les studios du Canada</vt:lpstr>
      <vt:lpstr>La force de travail</vt:lpstr>
      <vt:lpstr>La division du travail</vt:lpstr>
      <vt:lpstr>Diplomation</vt:lpstr>
      <vt:lpstr>Les coûts</vt:lpstr>
      <vt:lpstr>Les revenues</vt:lpstr>
      <vt:lpstr>Les revenues</vt:lpstr>
      <vt:lpstr>Les salaires</vt:lpstr>
      <vt:lpstr>L’INDUSTRIE À QUÉBEC</vt:lpstr>
      <vt:lpstr>L’histoire des entreprises du Québec</vt:lpstr>
      <vt:lpstr>L’histoire des entreprises du Québec</vt:lpstr>
      <vt:lpstr>L’histoire des entreprises du Québec</vt:lpstr>
      <vt:lpstr>L’histoire des entreprises du Québec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L’évolution du marché du jeu vidéo.</vt:lpstr>
      <vt:lpstr>Les premiers pas d’Atari</vt:lpstr>
      <vt:lpstr>L’entrée dans les salons</vt:lpstr>
      <vt:lpstr>Le tournant ’70-’80: l’âge d’or des arcades.</vt:lpstr>
      <vt:lpstr>Le crash de 1982</vt:lpstr>
      <vt:lpstr>Des guerres de consoles</vt:lpstr>
      <vt:lpstr>Des guerres de consoles</vt:lpstr>
      <vt:lpstr>Des guerres de consoles</vt:lpstr>
      <vt:lpstr>Le marché du PC</vt:lpstr>
      <vt:lpstr>Internet et distribution digitale</vt:lpstr>
      <vt:lpstr>Tout le monde joue</vt:lpstr>
      <vt:lpstr>Le marché portable</vt:lpstr>
      <vt:lpstr>Le second écran</vt:lpstr>
      <vt:lpstr>Le monde comme marché</vt:lpstr>
      <vt:lpstr>Les nouvelles consoles</vt:lpstr>
      <vt:lpstr>Diapositive 41</vt:lpstr>
      <vt:lpstr>Diapositive 42</vt:lpstr>
      <vt:lpstr>Diapositive 43</vt:lpstr>
      <vt:lpstr>Diapositive 44</vt:lpstr>
      <vt:lpstr>Oculus Rift et autre VR</vt:lpstr>
      <vt:lpstr>Les grandes questions</vt:lpstr>
      <vt:lpstr>Débats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glefebvre</dc:creator>
  <cp:lastModifiedBy>glefebvre</cp:lastModifiedBy>
  <cp:revision>295</cp:revision>
  <dcterms:created xsi:type="dcterms:W3CDTF">2014-05-22T16:45:47Z</dcterms:created>
  <dcterms:modified xsi:type="dcterms:W3CDTF">2015-05-21T16:41:47Z</dcterms:modified>
</cp:coreProperties>
</file>